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9"/>
  </p:notesMasterIdLst>
  <p:sldIdLst>
    <p:sldId id="326" r:id="rId2"/>
    <p:sldId id="322" r:id="rId3"/>
    <p:sldId id="257" r:id="rId4"/>
    <p:sldId id="258" r:id="rId5"/>
    <p:sldId id="259" r:id="rId6"/>
    <p:sldId id="260" r:id="rId7"/>
    <p:sldId id="308" r:id="rId8"/>
    <p:sldId id="309" r:id="rId9"/>
    <p:sldId id="310" r:id="rId10"/>
    <p:sldId id="261" r:id="rId11"/>
    <p:sldId id="311" r:id="rId12"/>
    <p:sldId id="262" r:id="rId13"/>
    <p:sldId id="312" r:id="rId14"/>
    <p:sldId id="268" r:id="rId15"/>
    <p:sldId id="323" r:id="rId16"/>
    <p:sldId id="313" r:id="rId17"/>
    <p:sldId id="314" r:id="rId18"/>
    <p:sldId id="315" r:id="rId19"/>
    <p:sldId id="318" r:id="rId20"/>
    <p:sldId id="317" r:id="rId21"/>
    <p:sldId id="320" r:id="rId22"/>
    <p:sldId id="331" r:id="rId23"/>
    <p:sldId id="321" r:id="rId24"/>
    <p:sldId id="330" r:id="rId25"/>
    <p:sldId id="328" r:id="rId26"/>
    <p:sldId id="264" r:id="rId27"/>
    <p:sldId id="327" r:id="rId28"/>
  </p:sldIdLst>
  <p:sldSz cx="9144000" cy="5143500" type="screen16x9"/>
  <p:notesSz cx="6858000" cy="9144000"/>
  <p:embeddedFontLst>
    <p:embeddedFont>
      <p:font typeface="맑은 고딕" pitchFamily="34" charset="-127"/>
      <p:regular r:id="rId30"/>
      <p:bold r:id="rId31"/>
    </p:embeddedFont>
    <p:embeddedFont>
      <p:font typeface="Lexend Mega" charset="0"/>
      <p:regular r:id="rId32"/>
      <p:bold r:id="rId33"/>
    </p:embeddedFont>
    <p:embeddedFont>
      <p:font typeface="Inter" charset="0"/>
      <p:regular r:id="rId34"/>
      <p:bold r:id="rId35"/>
    </p:embeddedFont>
    <p:embeddedFont>
      <p:font typeface="Bahnschrift" pitchFamily="34" charset="0"/>
      <p:regular r:id="rId36"/>
      <p:bold r:id="rId37"/>
    </p:embeddedFont>
    <p:embeddedFont>
      <p:font typeface="Lexend Mega Black" charset="0"/>
      <p:bold r:id="rId38"/>
    </p:embeddedFont>
    <p:embeddedFont>
      <p:font typeface="Arial Black" pitchFamily="34" charset="0"/>
      <p:bold r:id="rId39"/>
    </p:embeddedFont>
    <p:embeddedFont>
      <p:font typeface="Berlin Sans FB" pitchFamily="34" charset="0"/>
      <p:regular r:id="rId40"/>
      <p:bold r:id="rId41"/>
    </p:embeddedFont>
    <p:embeddedFont>
      <p:font typeface="Fira Sans Extra Condensed Medium"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3DFE1FE2-FDF6-470B-AC9D-6578B78844C3}">
  <a:tblStyle styleId="{3DFE1FE2-FDF6-470B-AC9D-6578B78844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473" autoAdjust="0"/>
  </p:normalViewPr>
  <p:slideViewPr>
    <p:cSldViewPr>
      <p:cViewPr>
        <p:scale>
          <a:sx n="93" d="100"/>
          <a:sy n="93" d="100"/>
        </p:scale>
        <p:origin x="-726" y="-4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0970a5748f_1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0970a5748f_1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70a5748f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0970a5748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970a5748f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970a5748f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970a5748f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970a5748f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9049B49-9A00-4F3A-84EB-5AD5E094871B}"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970a5748f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970a5748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970a57483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970a57483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970a5748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970a5748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42ad227d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42ad227d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42ad227d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42ad227d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42ad227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42ad227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125" y="0"/>
            <a:ext cx="9144000" cy="34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9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ubTitle" idx="1"/>
          </p:nvPr>
        </p:nvSpPr>
        <p:spPr>
          <a:xfrm>
            <a:off x="713225" y="3488838"/>
            <a:ext cx="3646200" cy="7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 name="Google Shape;18;p3"/>
          <p:cNvSpPr txBox="1">
            <a:spLocks noGrp="1"/>
          </p:cNvSpPr>
          <p:nvPr>
            <p:ph type="title" idx="2" hasCustomPrompt="1"/>
          </p:nvPr>
        </p:nvSpPr>
        <p:spPr>
          <a:xfrm>
            <a:off x="713225" y="928638"/>
            <a:ext cx="1796100" cy="1052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6000" b="0">
                <a:solidFill>
                  <a:schemeClr val="lt1"/>
                </a:solidFill>
                <a:latin typeface="Lexend Mega Black"/>
                <a:ea typeface="Lexend Mega Black"/>
                <a:cs typeface="Lexend Mega Black"/>
                <a:sym typeface="Lexend Mega Black"/>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28"/>
        <p:cNvGrpSpPr/>
        <p:nvPr/>
      </p:nvGrpSpPr>
      <p:grpSpPr>
        <a:xfrm>
          <a:off x="0" y="0"/>
          <a:ext cx="0" cy="0"/>
          <a:chOff x="0" y="0"/>
          <a:chExt cx="0" cy="0"/>
        </a:xfrm>
      </p:grpSpPr>
      <p:sp>
        <p:nvSpPr>
          <p:cNvPr id="129" name="Google Shape;129;p25"/>
          <p:cNvSpPr/>
          <p:nvPr/>
        </p:nvSpPr>
        <p:spPr>
          <a:xfrm>
            <a:off x="125" y="0"/>
            <a:ext cx="9144000" cy="298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5"/>
          <p:cNvSpPr txBox="1">
            <a:spLocks noGrp="1"/>
          </p:cNvSpPr>
          <p:nvPr>
            <p:ph type="title"/>
          </p:nvPr>
        </p:nvSpPr>
        <p:spPr>
          <a:xfrm>
            <a:off x="713225" y="401925"/>
            <a:ext cx="769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1" name="Google Shape;131;p25"/>
          <p:cNvSpPr txBox="1">
            <a:spLocks noGrp="1"/>
          </p:cNvSpPr>
          <p:nvPr>
            <p:ph type="ctrTitle" idx="2"/>
          </p:nvPr>
        </p:nvSpPr>
        <p:spPr>
          <a:xfrm>
            <a:off x="718050" y="1421175"/>
            <a:ext cx="4005300" cy="473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2" name="Google Shape;132;p25"/>
          <p:cNvSpPr txBox="1">
            <a:spLocks noGrp="1"/>
          </p:cNvSpPr>
          <p:nvPr>
            <p:ph type="subTitle" idx="1"/>
          </p:nvPr>
        </p:nvSpPr>
        <p:spPr>
          <a:xfrm>
            <a:off x="718050" y="1884325"/>
            <a:ext cx="40053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33" name="Google Shape;133;p25"/>
          <p:cNvSpPr txBox="1">
            <a:spLocks noGrp="1"/>
          </p:cNvSpPr>
          <p:nvPr>
            <p:ph type="ctrTitle" idx="3"/>
          </p:nvPr>
        </p:nvSpPr>
        <p:spPr>
          <a:xfrm>
            <a:off x="718050" y="3329200"/>
            <a:ext cx="4005300" cy="47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2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4" name="Google Shape;134;p25"/>
          <p:cNvSpPr txBox="1">
            <a:spLocks noGrp="1"/>
          </p:cNvSpPr>
          <p:nvPr>
            <p:ph type="subTitle" idx="4"/>
          </p:nvPr>
        </p:nvSpPr>
        <p:spPr>
          <a:xfrm>
            <a:off x="718050" y="3792350"/>
            <a:ext cx="40053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135"/>
        <p:cNvGrpSpPr/>
        <p:nvPr/>
      </p:nvGrpSpPr>
      <p:grpSpPr>
        <a:xfrm>
          <a:off x="0" y="0"/>
          <a:ext cx="0" cy="0"/>
          <a:chOff x="0" y="0"/>
          <a:chExt cx="0" cy="0"/>
        </a:xfrm>
      </p:grpSpPr>
      <p:sp>
        <p:nvSpPr>
          <p:cNvPr id="136" name="Google Shape;136;p26"/>
          <p:cNvSpPr/>
          <p:nvPr/>
        </p:nvSpPr>
        <p:spPr>
          <a:xfrm>
            <a:off x="125" y="0"/>
            <a:ext cx="9144000" cy="122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txBox="1">
            <a:spLocks noGrp="1"/>
          </p:cNvSpPr>
          <p:nvPr>
            <p:ph type="title"/>
          </p:nvPr>
        </p:nvSpPr>
        <p:spPr>
          <a:xfrm>
            <a:off x="725675"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300">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38" name="Google Shape;138;p26"/>
          <p:cNvSpPr txBox="1">
            <a:spLocks noGrp="1"/>
          </p:cNvSpPr>
          <p:nvPr>
            <p:ph type="ctrTitle" idx="2"/>
          </p:nvPr>
        </p:nvSpPr>
        <p:spPr>
          <a:xfrm>
            <a:off x="996100" y="1542800"/>
            <a:ext cx="2706000" cy="4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9" name="Google Shape;139;p26"/>
          <p:cNvSpPr txBox="1">
            <a:spLocks noGrp="1"/>
          </p:cNvSpPr>
          <p:nvPr>
            <p:ph type="subTitle" idx="1"/>
          </p:nvPr>
        </p:nvSpPr>
        <p:spPr>
          <a:xfrm>
            <a:off x="999066" y="1974400"/>
            <a:ext cx="26997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40" name="Google Shape;140;p26"/>
          <p:cNvSpPr txBox="1">
            <a:spLocks noGrp="1"/>
          </p:cNvSpPr>
          <p:nvPr>
            <p:ph type="ctrTitle" idx="3"/>
          </p:nvPr>
        </p:nvSpPr>
        <p:spPr>
          <a:xfrm>
            <a:off x="5442150" y="1542800"/>
            <a:ext cx="2706000" cy="4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41" name="Google Shape;141;p26"/>
          <p:cNvSpPr txBox="1">
            <a:spLocks noGrp="1"/>
          </p:cNvSpPr>
          <p:nvPr>
            <p:ph type="subTitle" idx="4"/>
          </p:nvPr>
        </p:nvSpPr>
        <p:spPr>
          <a:xfrm>
            <a:off x="5445106" y="1974400"/>
            <a:ext cx="27000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
  <p:cSld name="CUSTOM_7">
    <p:spTree>
      <p:nvGrpSpPr>
        <p:cNvPr id="1" name="Shape 152"/>
        <p:cNvGrpSpPr/>
        <p:nvPr/>
      </p:nvGrpSpPr>
      <p:grpSpPr>
        <a:xfrm>
          <a:off x="0" y="0"/>
          <a:ext cx="0" cy="0"/>
          <a:chOff x="0" y="0"/>
          <a:chExt cx="0" cy="0"/>
        </a:xfrm>
      </p:grpSpPr>
      <p:sp>
        <p:nvSpPr>
          <p:cNvPr id="153" name="Google Shape;153;p29"/>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txBox="1">
            <a:spLocks noGrp="1"/>
          </p:cNvSpPr>
          <p:nvPr>
            <p:ph type="title"/>
          </p:nvPr>
        </p:nvSpPr>
        <p:spPr>
          <a:xfrm>
            <a:off x="718475"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300">
                <a:solidFill>
                  <a:schemeClr val="dk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5" name="Google Shape;155;p29"/>
          <p:cNvSpPr txBox="1">
            <a:spLocks noGrp="1"/>
          </p:cNvSpPr>
          <p:nvPr>
            <p:ph type="ctrTitle" idx="2"/>
          </p:nvPr>
        </p:nvSpPr>
        <p:spPr>
          <a:xfrm>
            <a:off x="781136" y="2915925"/>
            <a:ext cx="24348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6" name="Google Shape;156;p29"/>
          <p:cNvSpPr txBox="1">
            <a:spLocks noGrp="1"/>
          </p:cNvSpPr>
          <p:nvPr>
            <p:ph type="subTitle" idx="1"/>
          </p:nvPr>
        </p:nvSpPr>
        <p:spPr>
          <a:xfrm>
            <a:off x="789086" y="3379075"/>
            <a:ext cx="24189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57" name="Google Shape;157;p29"/>
          <p:cNvSpPr txBox="1">
            <a:spLocks noGrp="1"/>
          </p:cNvSpPr>
          <p:nvPr>
            <p:ph type="ctrTitle" idx="3"/>
          </p:nvPr>
        </p:nvSpPr>
        <p:spPr>
          <a:xfrm>
            <a:off x="3360068" y="2915925"/>
            <a:ext cx="24294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8" name="Google Shape;158;p29"/>
          <p:cNvSpPr txBox="1">
            <a:spLocks noGrp="1"/>
          </p:cNvSpPr>
          <p:nvPr>
            <p:ph type="subTitle" idx="4"/>
          </p:nvPr>
        </p:nvSpPr>
        <p:spPr>
          <a:xfrm>
            <a:off x="3362618" y="3379075"/>
            <a:ext cx="24243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59" name="Google Shape;159;p29"/>
          <p:cNvSpPr txBox="1">
            <a:spLocks noGrp="1"/>
          </p:cNvSpPr>
          <p:nvPr>
            <p:ph type="ctrTitle" idx="5"/>
          </p:nvPr>
        </p:nvSpPr>
        <p:spPr>
          <a:xfrm>
            <a:off x="5938568" y="2915925"/>
            <a:ext cx="24243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29"/>
          <p:cNvSpPr txBox="1">
            <a:spLocks noGrp="1"/>
          </p:cNvSpPr>
          <p:nvPr>
            <p:ph type="subTitle" idx="6"/>
          </p:nvPr>
        </p:nvSpPr>
        <p:spPr>
          <a:xfrm>
            <a:off x="5941268" y="3379075"/>
            <a:ext cx="24189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
  <p:cSld name="CUSTOM_19_1">
    <p:spTree>
      <p:nvGrpSpPr>
        <p:cNvPr id="1" name="Shape 193"/>
        <p:cNvGrpSpPr/>
        <p:nvPr/>
      </p:nvGrpSpPr>
      <p:grpSpPr>
        <a:xfrm>
          <a:off x="0" y="0"/>
          <a:ext cx="0" cy="0"/>
          <a:chOff x="0" y="0"/>
          <a:chExt cx="0" cy="0"/>
        </a:xfrm>
      </p:grpSpPr>
      <p:sp>
        <p:nvSpPr>
          <p:cNvPr id="194" name="Google Shape;194;p34"/>
          <p:cNvSpPr/>
          <p:nvPr/>
        </p:nvSpPr>
        <p:spPr>
          <a:xfrm>
            <a:off x="4213750" y="150"/>
            <a:ext cx="4930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195"/>
        <p:cNvGrpSpPr/>
        <p:nvPr/>
      </p:nvGrpSpPr>
      <p:grpSpPr>
        <a:xfrm>
          <a:off x="0" y="0"/>
          <a:ext cx="0" cy="0"/>
          <a:chOff x="0" y="0"/>
          <a:chExt cx="0" cy="0"/>
        </a:xfrm>
      </p:grpSpPr>
      <p:sp>
        <p:nvSpPr>
          <p:cNvPr id="196" name="Google Shape;196;p35"/>
          <p:cNvSpPr/>
          <p:nvPr/>
        </p:nvSpPr>
        <p:spPr>
          <a:xfrm>
            <a:off x="125" y="0"/>
            <a:ext cx="9144000" cy="122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98472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5066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125" y="0"/>
            <a:ext cx="9144000" cy="122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713225" y="1498225"/>
            <a:ext cx="7717500" cy="313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sz="1100"/>
            </a:lvl1pPr>
            <a:lvl2pPr marL="914400" lvl="1" indent="-304800">
              <a:spcBef>
                <a:spcPts val="0"/>
              </a:spcBef>
              <a:spcAft>
                <a:spcPts val="0"/>
              </a:spcAft>
              <a:buClr>
                <a:schemeClr val="lt1"/>
              </a:buClr>
              <a:buSzPts val="1200"/>
              <a:buFont typeface="Roboto Condensed Light"/>
              <a:buAutoNum type="alphaLcPeriod"/>
              <a:defRPr/>
            </a:lvl2pPr>
            <a:lvl3pPr marL="1371600" lvl="2" indent="-304800">
              <a:spcBef>
                <a:spcPts val="0"/>
              </a:spcBef>
              <a:spcAft>
                <a:spcPts val="0"/>
              </a:spcAft>
              <a:buClr>
                <a:schemeClr val="lt1"/>
              </a:buClr>
              <a:buSzPts val="1200"/>
              <a:buFont typeface="Roboto Condensed Light"/>
              <a:buAutoNum type="romanLcPeriod"/>
              <a:defRPr/>
            </a:lvl3pPr>
            <a:lvl4pPr marL="1828800" lvl="3" indent="-304800">
              <a:spcBef>
                <a:spcPts val="0"/>
              </a:spcBef>
              <a:spcAft>
                <a:spcPts val="0"/>
              </a:spcAft>
              <a:buClr>
                <a:schemeClr val="lt1"/>
              </a:buClr>
              <a:buSzPts val="1200"/>
              <a:buFont typeface="Roboto Condensed Light"/>
              <a:buAutoNum type="arabicPeriod"/>
              <a:defRPr/>
            </a:lvl4pPr>
            <a:lvl5pPr marL="2286000" lvl="4" indent="-304800">
              <a:spcBef>
                <a:spcPts val="0"/>
              </a:spcBef>
              <a:spcAft>
                <a:spcPts val="0"/>
              </a:spcAft>
              <a:buClr>
                <a:schemeClr val="lt1"/>
              </a:buClr>
              <a:buSzPts val="1200"/>
              <a:buFont typeface="Roboto Condensed Light"/>
              <a:buAutoNum type="alphaLcPeriod"/>
              <a:defRPr/>
            </a:lvl5pPr>
            <a:lvl6pPr marL="2743200" lvl="5" indent="-304800">
              <a:spcBef>
                <a:spcPts val="0"/>
              </a:spcBef>
              <a:spcAft>
                <a:spcPts val="0"/>
              </a:spcAft>
              <a:buClr>
                <a:schemeClr val="lt1"/>
              </a:buClr>
              <a:buSzPts val="1200"/>
              <a:buFont typeface="Roboto Condensed Light"/>
              <a:buAutoNum type="romanLcPeriod"/>
              <a:defRPr/>
            </a:lvl6pPr>
            <a:lvl7pPr marL="3200400" lvl="6" indent="-304800">
              <a:spcBef>
                <a:spcPts val="0"/>
              </a:spcBef>
              <a:spcAft>
                <a:spcPts val="0"/>
              </a:spcAft>
              <a:buClr>
                <a:schemeClr val="lt1"/>
              </a:buClr>
              <a:buSzPts val="1200"/>
              <a:buFont typeface="Roboto Condensed Light"/>
              <a:buAutoNum type="arabicPeriod"/>
              <a:defRPr/>
            </a:lvl7pPr>
            <a:lvl8pPr marL="3657600" lvl="7" indent="-304800">
              <a:spcBef>
                <a:spcPts val="0"/>
              </a:spcBef>
              <a:spcAft>
                <a:spcPts val="0"/>
              </a:spcAft>
              <a:buClr>
                <a:schemeClr val="lt1"/>
              </a:buClr>
              <a:buSzPts val="1200"/>
              <a:buFont typeface="Roboto Condensed Light"/>
              <a:buAutoNum type="alphaLcPeriod"/>
              <a:defRPr/>
            </a:lvl8pPr>
            <a:lvl9pPr marL="4114800" lvl="8" indent="-304800">
              <a:spcBef>
                <a:spcPts val="0"/>
              </a:spcBef>
              <a:spcAft>
                <a:spcPts val="0"/>
              </a:spcAft>
              <a:buClr>
                <a:schemeClr val="lt1"/>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713225" y="401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125" y="1221650"/>
            <a:ext cx="4572000" cy="392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sz="3300">
                <a:solidFill>
                  <a:schemeClr val="dk2"/>
                </a:solidFill>
              </a:defRPr>
            </a:lvl1pPr>
            <a:lvl2pPr lvl="1" rtl="0">
              <a:spcBef>
                <a:spcPts val="0"/>
              </a:spcBef>
              <a:spcAft>
                <a:spcPts val="0"/>
              </a:spcAft>
              <a:buClr>
                <a:schemeClr val="dk2"/>
              </a:buClr>
              <a:buSzPts val="3200"/>
              <a:buNone/>
              <a:defRPr>
                <a:solidFill>
                  <a:schemeClr val="dk2"/>
                </a:solidFill>
              </a:defRPr>
            </a:lvl2pPr>
            <a:lvl3pPr lvl="2" rtl="0">
              <a:spcBef>
                <a:spcPts val="0"/>
              </a:spcBef>
              <a:spcAft>
                <a:spcPts val="0"/>
              </a:spcAft>
              <a:buClr>
                <a:schemeClr val="dk2"/>
              </a:buClr>
              <a:buSzPts val="3200"/>
              <a:buNone/>
              <a:defRPr>
                <a:solidFill>
                  <a:schemeClr val="dk2"/>
                </a:solidFill>
              </a:defRPr>
            </a:lvl3pPr>
            <a:lvl4pPr lvl="3" rtl="0">
              <a:spcBef>
                <a:spcPts val="0"/>
              </a:spcBef>
              <a:spcAft>
                <a:spcPts val="0"/>
              </a:spcAft>
              <a:buClr>
                <a:schemeClr val="dk2"/>
              </a:buClr>
              <a:buSzPts val="3200"/>
              <a:buNone/>
              <a:defRPr>
                <a:solidFill>
                  <a:schemeClr val="dk2"/>
                </a:solidFill>
              </a:defRPr>
            </a:lvl4pPr>
            <a:lvl5pPr lvl="4" rtl="0">
              <a:spcBef>
                <a:spcPts val="0"/>
              </a:spcBef>
              <a:spcAft>
                <a:spcPts val="0"/>
              </a:spcAft>
              <a:buClr>
                <a:schemeClr val="dk2"/>
              </a:buClr>
              <a:buSzPts val="3200"/>
              <a:buNone/>
              <a:defRPr>
                <a:solidFill>
                  <a:schemeClr val="dk2"/>
                </a:solidFill>
              </a:defRPr>
            </a:lvl5pPr>
            <a:lvl6pPr lvl="5" rtl="0">
              <a:spcBef>
                <a:spcPts val="0"/>
              </a:spcBef>
              <a:spcAft>
                <a:spcPts val="0"/>
              </a:spcAft>
              <a:buClr>
                <a:schemeClr val="dk2"/>
              </a:buClr>
              <a:buSzPts val="3200"/>
              <a:buNone/>
              <a:defRPr>
                <a:solidFill>
                  <a:schemeClr val="dk2"/>
                </a:solidFill>
              </a:defRPr>
            </a:lvl6pPr>
            <a:lvl7pPr lvl="6" rtl="0">
              <a:spcBef>
                <a:spcPts val="0"/>
              </a:spcBef>
              <a:spcAft>
                <a:spcPts val="0"/>
              </a:spcAft>
              <a:buClr>
                <a:schemeClr val="dk2"/>
              </a:buClr>
              <a:buSzPts val="3200"/>
              <a:buNone/>
              <a:defRPr>
                <a:solidFill>
                  <a:schemeClr val="dk2"/>
                </a:solidFill>
              </a:defRPr>
            </a:lvl7pPr>
            <a:lvl8pPr lvl="7" rtl="0">
              <a:spcBef>
                <a:spcPts val="0"/>
              </a:spcBef>
              <a:spcAft>
                <a:spcPts val="0"/>
              </a:spcAft>
              <a:buClr>
                <a:schemeClr val="dk2"/>
              </a:buClr>
              <a:buSzPts val="3200"/>
              <a:buNone/>
              <a:defRPr>
                <a:solidFill>
                  <a:schemeClr val="dk2"/>
                </a:solidFill>
              </a:defRPr>
            </a:lvl8pPr>
            <a:lvl9pPr lvl="8" rtl="0">
              <a:spcBef>
                <a:spcPts val="0"/>
              </a:spcBef>
              <a:spcAft>
                <a:spcPts val="0"/>
              </a:spcAft>
              <a:buClr>
                <a:schemeClr val="dk2"/>
              </a:buClr>
              <a:buSzPts val="3200"/>
              <a:buNone/>
              <a:defRPr>
                <a:solidFill>
                  <a:schemeClr val="dk2"/>
                </a:solidFill>
              </a:defRPr>
            </a:lvl9pPr>
          </a:lstStyle>
          <a:p>
            <a:endParaRPr/>
          </a:p>
        </p:txBody>
      </p:sp>
      <p:sp>
        <p:nvSpPr>
          <p:cNvPr id="26" name="Google Shape;26;p5"/>
          <p:cNvSpPr txBox="1">
            <a:spLocks noGrp="1"/>
          </p:cNvSpPr>
          <p:nvPr>
            <p:ph type="ctrTitle" idx="2"/>
          </p:nvPr>
        </p:nvSpPr>
        <p:spPr>
          <a:xfrm>
            <a:off x="918313" y="2012775"/>
            <a:ext cx="27441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2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27" name="Google Shape;27;p5"/>
          <p:cNvSpPr txBox="1">
            <a:spLocks noGrp="1"/>
          </p:cNvSpPr>
          <p:nvPr>
            <p:ph type="subTitle" idx="1"/>
          </p:nvPr>
        </p:nvSpPr>
        <p:spPr>
          <a:xfrm>
            <a:off x="918313" y="2777425"/>
            <a:ext cx="2738100" cy="9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8" name="Google Shape;28;p5"/>
          <p:cNvSpPr txBox="1">
            <a:spLocks noGrp="1"/>
          </p:cNvSpPr>
          <p:nvPr>
            <p:ph type="ctrTitle" idx="3"/>
          </p:nvPr>
        </p:nvSpPr>
        <p:spPr>
          <a:xfrm>
            <a:off x="5481588" y="2012775"/>
            <a:ext cx="27441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200"/>
              <a:buNone/>
              <a:defRPr sz="2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 name="Google Shape;29;p5"/>
          <p:cNvSpPr txBox="1">
            <a:spLocks noGrp="1"/>
          </p:cNvSpPr>
          <p:nvPr>
            <p:ph type="subTitle" idx="4"/>
          </p:nvPr>
        </p:nvSpPr>
        <p:spPr>
          <a:xfrm>
            <a:off x="5481588" y="2777325"/>
            <a:ext cx="2738100" cy="9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0" name="Google Shape;30;p5"/>
          <p:cNvSpPr/>
          <p:nvPr/>
        </p:nvSpPr>
        <p:spPr>
          <a:xfrm>
            <a:off x="4567650" y="1221650"/>
            <a:ext cx="4572000" cy="392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125" y="0"/>
            <a:ext cx="9144000" cy="122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sz="3300">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125" y="75"/>
            <a:ext cx="91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flipH="1">
            <a:off x="713100" y="1256300"/>
            <a:ext cx="3858900" cy="1066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35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flipH="1">
            <a:off x="713100" y="2407275"/>
            <a:ext cx="3858900" cy="14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sp>
        <p:nvSpPr>
          <p:cNvPr id="56" name="Google Shape;56;p13"/>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sz="3300">
                <a:solidFill>
                  <a:schemeClr val="dk2"/>
                </a:solidFill>
              </a:defRPr>
            </a:lvl1pPr>
            <a:lvl2pPr lvl="1" rtl="0">
              <a:spcBef>
                <a:spcPts val="0"/>
              </a:spcBef>
              <a:spcAft>
                <a:spcPts val="0"/>
              </a:spcAft>
              <a:buClr>
                <a:schemeClr val="dk2"/>
              </a:buClr>
              <a:buSzPts val="3200"/>
              <a:buNone/>
              <a:defRPr>
                <a:solidFill>
                  <a:schemeClr val="dk2"/>
                </a:solidFill>
              </a:defRPr>
            </a:lvl2pPr>
            <a:lvl3pPr lvl="2" rtl="0">
              <a:spcBef>
                <a:spcPts val="0"/>
              </a:spcBef>
              <a:spcAft>
                <a:spcPts val="0"/>
              </a:spcAft>
              <a:buClr>
                <a:schemeClr val="dk2"/>
              </a:buClr>
              <a:buSzPts val="3200"/>
              <a:buNone/>
              <a:defRPr>
                <a:solidFill>
                  <a:schemeClr val="dk2"/>
                </a:solidFill>
              </a:defRPr>
            </a:lvl3pPr>
            <a:lvl4pPr lvl="3" rtl="0">
              <a:spcBef>
                <a:spcPts val="0"/>
              </a:spcBef>
              <a:spcAft>
                <a:spcPts val="0"/>
              </a:spcAft>
              <a:buClr>
                <a:schemeClr val="dk2"/>
              </a:buClr>
              <a:buSzPts val="3200"/>
              <a:buNone/>
              <a:defRPr>
                <a:solidFill>
                  <a:schemeClr val="dk2"/>
                </a:solidFill>
              </a:defRPr>
            </a:lvl4pPr>
            <a:lvl5pPr lvl="4" rtl="0">
              <a:spcBef>
                <a:spcPts val="0"/>
              </a:spcBef>
              <a:spcAft>
                <a:spcPts val="0"/>
              </a:spcAft>
              <a:buClr>
                <a:schemeClr val="dk2"/>
              </a:buClr>
              <a:buSzPts val="3200"/>
              <a:buNone/>
              <a:defRPr>
                <a:solidFill>
                  <a:schemeClr val="dk2"/>
                </a:solidFill>
              </a:defRPr>
            </a:lvl5pPr>
            <a:lvl6pPr lvl="5" rtl="0">
              <a:spcBef>
                <a:spcPts val="0"/>
              </a:spcBef>
              <a:spcAft>
                <a:spcPts val="0"/>
              </a:spcAft>
              <a:buClr>
                <a:schemeClr val="dk2"/>
              </a:buClr>
              <a:buSzPts val="3200"/>
              <a:buNone/>
              <a:defRPr>
                <a:solidFill>
                  <a:schemeClr val="dk2"/>
                </a:solidFill>
              </a:defRPr>
            </a:lvl6pPr>
            <a:lvl7pPr lvl="6" rtl="0">
              <a:spcBef>
                <a:spcPts val="0"/>
              </a:spcBef>
              <a:spcAft>
                <a:spcPts val="0"/>
              </a:spcAft>
              <a:buClr>
                <a:schemeClr val="dk2"/>
              </a:buClr>
              <a:buSzPts val="3200"/>
              <a:buNone/>
              <a:defRPr>
                <a:solidFill>
                  <a:schemeClr val="dk2"/>
                </a:solidFill>
              </a:defRPr>
            </a:lvl7pPr>
            <a:lvl8pPr lvl="7" rtl="0">
              <a:spcBef>
                <a:spcPts val="0"/>
              </a:spcBef>
              <a:spcAft>
                <a:spcPts val="0"/>
              </a:spcAft>
              <a:buClr>
                <a:schemeClr val="dk2"/>
              </a:buClr>
              <a:buSzPts val="3200"/>
              <a:buNone/>
              <a:defRPr>
                <a:solidFill>
                  <a:schemeClr val="dk2"/>
                </a:solidFill>
              </a:defRPr>
            </a:lvl8pPr>
            <a:lvl9pPr lvl="8" rtl="0">
              <a:spcBef>
                <a:spcPts val="0"/>
              </a:spcBef>
              <a:spcAft>
                <a:spcPts val="0"/>
              </a:spcAft>
              <a:buClr>
                <a:schemeClr val="dk2"/>
              </a:buClr>
              <a:buSzPts val="3200"/>
              <a:buNone/>
              <a:defRPr>
                <a:solidFill>
                  <a:schemeClr val="dk2"/>
                </a:solidFill>
              </a:defRPr>
            </a:lvl9pPr>
          </a:lstStyle>
          <a:p>
            <a:endParaRPr/>
          </a:p>
        </p:txBody>
      </p:sp>
      <p:sp>
        <p:nvSpPr>
          <p:cNvPr id="58" name="Google Shape;58;p13"/>
          <p:cNvSpPr txBox="1">
            <a:spLocks noGrp="1"/>
          </p:cNvSpPr>
          <p:nvPr>
            <p:ph type="ctrTitle" idx="2"/>
          </p:nvPr>
        </p:nvSpPr>
        <p:spPr>
          <a:xfrm>
            <a:off x="1509552" y="1542775"/>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9" name="Google Shape;59;p13"/>
          <p:cNvSpPr txBox="1">
            <a:spLocks noGrp="1"/>
          </p:cNvSpPr>
          <p:nvPr>
            <p:ph type="subTitle" idx="1"/>
          </p:nvPr>
        </p:nvSpPr>
        <p:spPr>
          <a:xfrm>
            <a:off x="1509550" y="1956396"/>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3"/>
          <p:cNvSpPr txBox="1">
            <a:spLocks noGrp="1"/>
          </p:cNvSpPr>
          <p:nvPr>
            <p:ph type="title" idx="3" hasCustomPrompt="1"/>
          </p:nvPr>
        </p:nvSpPr>
        <p:spPr>
          <a:xfrm>
            <a:off x="713350" y="1610524"/>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a:spLocks noGrp="1"/>
          </p:cNvSpPr>
          <p:nvPr>
            <p:ph type="ctrTitle" idx="4"/>
          </p:nvPr>
        </p:nvSpPr>
        <p:spPr>
          <a:xfrm>
            <a:off x="1509552" y="2608188"/>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2" name="Google Shape;62;p13"/>
          <p:cNvSpPr txBox="1">
            <a:spLocks noGrp="1"/>
          </p:cNvSpPr>
          <p:nvPr>
            <p:ph type="subTitle" idx="5"/>
          </p:nvPr>
        </p:nvSpPr>
        <p:spPr>
          <a:xfrm>
            <a:off x="1509550" y="3022750"/>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3"/>
          <p:cNvSpPr txBox="1">
            <a:spLocks noGrp="1"/>
          </p:cNvSpPr>
          <p:nvPr>
            <p:ph type="title" idx="6" hasCustomPrompt="1"/>
          </p:nvPr>
        </p:nvSpPr>
        <p:spPr>
          <a:xfrm>
            <a:off x="713350" y="2683168"/>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a:spLocks noGrp="1"/>
          </p:cNvSpPr>
          <p:nvPr>
            <p:ph type="ctrTitle" idx="7"/>
          </p:nvPr>
        </p:nvSpPr>
        <p:spPr>
          <a:xfrm>
            <a:off x="1509552" y="3673601"/>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5" name="Google Shape;65;p13"/>
          <p:cNvSpPr txBox="1">
            <a:spLocks noGrp="1"/>
          </p:cNvSpPr>
          <p:nvPr>
            <p:ph type="subTitle" idx="8"/>
          </p:nvPr>
        </p:nvSpPr>
        <p:spPr>
          <a:xfrm>
            <a:off x="1509550" y="4087700"/>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6" name="Google Shape;66;p13"/>
          <p:cNvSpPr txBox="1">
            <a:spLocks noGrp="1"/>
          </p:cNvSpPr>
          <p:nvPr>
            <p:ph type="title" idx="9" hasCustomPrompt="1"/>
          </p:nvPr>
        </p:nvSpPr>
        <p:spPr>
          <a:xfrm>
            <a:off x="713350" y="3746443"/>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3"/>
          <p:cNvSpPr txBox="1">
            <a:spLocks noGrp="1"/>
          </p:cNvSpPr>
          <p:nvPr>
            <p:ph type="ctrTitle" idx="13"/>
          </p:nvPr>
        </p:nvSpPr>
        <p:spPr>
          <a:xfrm>
            <a:off x="5711369" y="1542775"/>
            <a:ext cx="2727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3"/>
          <p:cNvSpPr txBox="1">
            <a:spLocks noGrp="1"/>
          </p:cNvSpPr>
          <p:nvPr>
            <p:ph type="subTitle" idx="14"/>
          </p:nvPr>
        </p:nvSpPr>
        <p:spPr>
          <a:xfrm>
            <a:off x="5712254" y="1956396"/>
            <a:ext cx="2721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title" idx="15" hasCustomPrompt="1"/>
          </p:nvPr>
        </p:nvSpPr>
        <p:spPr>
          <a:xfrm>
            <a:off x="4914511" y="1610524"/>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3"/>
          <p:cNvSpPr txBox="1">
            <a:spLocks noGrp="1"/>
          </p:cNvSpPr>
          <p:nvPr>
            <p:ph type="ctrTitle" idx="16"/>
          </p:nvPr>
        </p:nvSpPr>
        <p:spPr>
          <a:xfrm>
            <a:off x="5711369" y="2608180"/>
            <a:ext cx="2727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 name="Google Shape;71;p13"/>
          <p:cNvSpPr txBox="1">
            <a:spLocks noGrp="1"/>
          </p:cNvSpPr>
          <p:nvPr>
            <p:ph type="subTitle" idx="17"/>
          </p:nvPr>
        </p:nvSpPr>
        <p:spPr>
          <a:xfrm>
            <a:off x="5712254" y="3021326"/>
            <a:ext cx="2721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title" idx="18" hasCustomPrompt="1"/>
          </p:nvPr>
        </p:nvSpPr>
        <p:spPr>
          <a:xfrm>
            <a:off x="4914511" y="2683168"/>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a:spLocks noGrp="1"/>
          </p:cNvSpPr>
          <p:nvPr>
            <p:ph type="ctrTitle" idx="19"/>
          </p:nvPr>
        </p:nvSpPr>
        <p:spPr>
          <a:xfrm>
            <a:off x="5712247" y="3673575"/>
            <a:ext cx="2721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4" name="Google Shape;74;p13"/>
          <p:cNvSpPr txBox="1">
            <a:spLocks noGrp="1"/>
          </p:cNvSpPr>
          <p:nvPr>
            <p:ph type="subTitle" idx="20"/>
          </p:nvPr>
        </p:nvSpPr>
        <p:spPr>
          <a:xfrm>
            <a:off x="5712248" y="4086725"/>
            <a:ext cx="2727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5" name="Google Shape;75;p13"/>
          <p:cNvSpPr txBox="1">
            <a:spLocks noGrp="1"/>
          </p:cNvSpPr>
          <p:nvPr>
            <p:ph type="title" idx="21" hasCustomPrompt="1"/>
          </p:nvPr>
        </p:nvSpPr>
        <p:spPr>
          <a:xfrm>
            <a:off x="4914511" y="3746443"/>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97"/>
        <p:cNvGrpSpPr/>
        <p:nvPr/>
      </p:nvGrpSpPr>
      <p:grpSpPr>
        <a:xfrm>
          <a:off x="0" y="0"/>
          <a:ext cx="0" cy="0"/>
          <a:chOff x="0" y="0"/>
          <a:chExt cx="0" cy="0"/>
        </a:xfrm>
      </p:grpSpPr>
      <p:sp>
        <p:nvSpPr>
          <p:cNvPr id="98" name="Google Shape;98;p17"/>
          <p:cNvSpPr/>
          <p:nvPr/>
        </p:nvSpPr>
        <p:spPr>
          <a:xfrm>
            <a:off x="125" y="0"/>
            <a:ext cx="91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a:spLocks noGrp="1"/>
          </p:cNvSpPr>
          <p:nvPr>
            <p:ph type="title"/>
          </p:nvPr>
        </p:nvSpPr>
        <p:spPr>
          <a:xfrm>
            <a:off x="3946975" y="1591200"/>
            <a:ext cx="4483800" cy="72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33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0" name="Google Shape;100;p17"/>
          <p:cNvSpPr txBox="1">
            <a:spLocks noGrp="1"/>
          </p:cNvSpPr>
          <p:nvPr>
            <p:ph type="subTitle" idx="1"/>
          </p:nvPr>
        </p:nvSpPr>
        <p:spPr>
          <a:xfrm>
            <a:off x="4572000" y="2317200"/>
            <a:ext cx="3858600" cy="12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1"/>
        <p:cNvGrpSpPr/>
        <p:nvPr/>
      </p:nvGrpSpPr>
      <p:grpSpPr>
        <a:xfrm>
          <a:off x="0" y="0"/>
          <a:ext cx="0" cy="0"/>
          <a:chOff x="0" y="0"/>
          <a:chExt cx="0" cy="0"/>
        </a:xfrm>
      </p:grpSpPr>
      <p:sp>
        <p:nvSpPr>
          <p:cNvPr id="102" name="Google Shape;102;p18"/>
          <p:cNvSpPr/>
          <p:nvPr/>
        </p:nvSpPr>
        <p:spPr>
          <a:xfrm>
            <a:off x="0" y="0"/>
            <a:ext cx="9144000" cy="225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title"/>
          </p:nvPr>
        </p:nvSpPr>
        <p:spPr>
          <a:xfrm>
            <a:off x="4141075" y="1472975"/>
            <a:ext cx="4289700" cy="72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33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18"/>
          <p:cNvSpPr txBox="1">
            <a:spLocks noGrp="1"/>
          </p:cNvSpPr>
          <p:nvPr>
            <p:ph type="subTitle" idx="1"/>
          </p:nvPr>
        </p:nvSpPr>
        <p:spPr>
          <a:xfrm>
            <a:off x="4667050" y="2351375"/>
            <a:ext cx="3763500" cy="148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4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3350" y="445025"/>
            <a:ext cx="79773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1pPr>
            <a:lvl2pPr lvl="1">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2pPr>
            <a:lvl3pPr lvl="2">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3pPr>
            <a:lvl4pPr lvl="3">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4pPr>
            <a:lvl5pPr lvl="4">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5pPr>
            <a:lvl6pPr lvl="5">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6pPr>
            <a:lvl7pPr lvl="6">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7pPr>
            <a:lvl8pPr lvl="7">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8pPr>
            <a:lvl9pPr lvl="8">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9pPr>
          </a:lstStyle>
          <a:p>
            <a:endParaRPr/>
          </a:p>
        </p:txBody>
      </p:sp>
      <p:sp>
        <p:nvSpPr>
          <p:cNvPr id="7" name="Google Shape;7;p1"/>
          <p:cNvSpPr txBox="1">
            <a:spLocks noGrp="1"/>
          </p:cNvSpPr>
          <p:nvPr>
            <p:ph type="body" idx="1"/>
          </p:nvPr>
        </p:nvSpPr>
        <p:spPr>
          <a:xfrm>
            <a:off x="583350" y="1152475"/>
            <a:ext cx="79773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marL="914400" lvl="1"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8" r:id="rId6"/>
    <p:sldLayoutId id="2147483659" r:id="rId7"/>
    <p:sldLayoutId id="2147483663" r:id="rId8"/>
    <p:sldLayoutId id="2147483664" r:id="rId9"/>
    <p:sldLayoutId id="2147483671" r:id="rId10"/>
    <p:sldLayoutId id="2147483672" r:id="rId11"/>
    <p:sldLayoutId id="2147483675" r:id="rId12"/>
    <p:sldLayoutId id="2147483680" r:id="rId13"/>
    <p:sldLayoutId id="2147483681" r:id="rId14"/>
    <p:sldLayoutId id="2147483687" r:id="rId15"/>
    <p:sldLayoutId id="214748368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 xmlns:a16="http://schemas.microsoft.com/office/drawing/2014/main" id="{0C455B2A-3D1B-4F98-ACA5-C72C064015F6}"/>
              </a:ext>
            </a:extLst>
          </p:cNvPr>
          <p:cNvGrpSpPr/>
          <p:nvPr/>
        </p:nvGrpSpPr>
        <p:grpSpPr>
          <a:xfrm>
            <a:off x="2971800" y="2114551"/>
            <a:ext cx="3582864" cy="1132821"/>
            <a:chOff x="6700145" y="2609770"/>
            <a:chExt cx="4777152" cy="1510427"/>
          </a:xfrm>
        </p:grpSpPr>
        <p:sp>
          <p:nvSpPr>
            <p:cNvPr id="8" name="TextBox 7">
              <a:extLst>
                <a:ext uri="{FF2B5EF4-FFF2-40B4-BE49-F238E27FC236}">
                  <a16:creationId xmlns="" xmlns:a16="http://schemas.microsoft.com/office/drawing/2014/main" id="{5CF5BDA4-10C7-46A6-AC30-523A3FC438AC}"/>
                </a:ext>
              </a:extLst>
            </p:cNvPr>
            <p:cNvSpPr txBox="1"/>
            <p:nvPr/>
          </p:nvSpPr>
          <p:spPr>
            <a:xfrm>
              <a:off x="6700145" y="2609770"/>
              <a:ext cx="4777152" cy="861774"/>
            </a:xfrm>
            <a:prstGeom prst="rect">
              <a:avLst/>
            </a:prstGeom>
            <a:noFill/>
          </p:spPr>
          <p:txBody>
            <a:bodyPr wrap="square" rtlCol="0" anchor="ctr">
              <a:spAutoFit/>
            </a:bodyPr>
            <a:lstStyle/>
            <a:p>
              <a:pPr algn="ctr"/>
              <a:r>
                <a:rPr lang="en-US" altLang="ko-KR" sz="3600" b="1" dirty="0" smtClean="0">
                  <a:solidFill>
                    <a:schemeClr val="bg1"/>
                  </a:solidFill>
                  <a:latin typeface="+mj-lt"/>
                  <a:cs typeface="Arial" pitchFamily="34" charset="0"/>
                </a:rPr>
                <a:t>io.Tians</a:t>
              </a:r>
              <a:endParaRPr lang="ko-KR" altLang="en-US" sz="3600" b="1" dirty="0">
                <a:solidFill>
                  <a:schemeClr val="bg1"/>
                </a:solidFill>
                <a:latin typeface="+mj-lt"/>
                <a:cs typeface="Arial" pitchFamily="34" charset="0"/>
              </a:endParaRPr>
            </a:p>
          </p:txBody>
        </p:sp>
        <p:sp>
          <p:nvSpPr>
            <p:cNvPr id="9" name="TextBox 8">
              <a:extLst>
                <a:ext uri="{FF2B5EF4-FFF2-40B4-BE49-F238E27FC236}">
                  <a16:creationId xmlns="" xmlns:a16="http://schemas.microsoft.com/office/drawing/2014/main" id="{C062103B-F514-4BE9-B5B2-C13878D2FE7C}"/>
                </a:ext>
              </a:extLst>
            </p:cNvPr>
            <p:cNvSpPr txBox="1"/>
            <p:nvPr/>
          </p:nvSpPr>
          <p:spPr>
            <a:xfrm>
              <a:off x="6700146" y="3422571"/>
              <a:ext cx="4777096" cy="697626"/>
            </a:xfrm>
            <a:prstGeom prst="rect">
              <a:avLst/>
            </a:prstGeom>
            <a:noFill/>
          </p:spPr>
          <p:txBody>
            <a:bodyPr wrap="square" rtlCol="0" anchor="ctr">
              <a:spAutoFit/>
            </a:bodyPr>
            <a:lstStyle/>
            <a:p>
              <a:pPr algn="ctr"/>
              <a:r>
                <a:rPr lang="en-US" altLang="ko-KR" dirty="0" smtClean="0">
                  <a:solidFill>
                    <a:schemeClr val="bg1"/>
                  </a:solidFill>
                  <a:cs typeface="Arial" pitchFamily="34" charset="0"/>
                </a:rPr>
                <a:t>P R E S E N T S</a:t>
              </a:r>
            </a:p>
            <a:p>
              <a:endParaRPr lang="ko-KR" altLang="en-US" dirty="0">
                <a:solidFill>
                  <a:schemeClr val="bg1"/>
                </a:solidFill>
                <a:cs typeface="Arial" pitchFamily="34" charset="0"/>
              </a:endParaRPr>
            </a:p>
          </p:txBody>
        </p:sp>
      </p:grpSp>
      <p:grpSp>
        <p:nvGrpSpPr>
          <p:cNvPr id="3" name="Group 163">
            <a:extLst>
              <a:ext uri="{FF2B5EF4-FFF2-40B4-BE49-F238E27FC236}">
                <a16:creationId xmlns="" xmlns:a16="http://schemas.microsoft.com/office/drawing/2014/main" id="{7EC183A6-5C98-4A4B-AC6B-01B3FAA09969}"/>
              </a:ext>
            </a:extLst>
          </p:cNvPr>
          <p:cNvGrpSpPr/>
          <p:nvPr/>
        </p:nvGrpSpPr>
        <p:grpSpPr>
          <a:xfrm>
            <a:off x="2809982" y="2086252"/>
            <a:ext cx="877883" cy="970997"/>
            <a:chOff x="2744572" y="1831800"/>
            <a:chExt cx="2888072" cy="3194399"/>
          </a:xfrm>
          <a:solidFill>
            <a:schemeClr val="bg1"/>
          </a:solidFill>
        </p:grpSpPr>
        <p:sp>
          <p:nvSpPr>
            <p:cNvPr id="165" name="Block Arc 14">
              <a:extLst>
                <a:ext uri="{FF2B5EF4-FFF2-40B4-BE49-F238E27FC236}">
                  <a16:creationId xmlns="" xmlns:a16="http://schemas.microsoft.com/office/drawing/2014/main" id="{FF3D9A65-46DC-48E8-8254-2633566202D2}"/>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66" name="Freeform: Shape 165">
              <a:extLst>
                <a:ext uri="{FF2B5EF4-FFF2-40B4-BE49-F238E27FC236}">
                  <a16:creationId xmlns=""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Tree>
    <p:extLst>
      <p:ext uri="{BB962C8B-B14F-4D97-AF65-F5344CB8AC3E}">
        <p14:creationId xmlns="" xmlns:p14="http://schemas.microsoft.com/office/powerpoint/2010/main" val="97645946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Main Aim of Project</a:t>
            </a:r>
            <a:endParaRPr/>
          </a:p>
        </p:txBody>
      </p:sp>
      <p:sp>
        <p:nvSpPr>
          <p:cNvPr id="272" name="Google Shape;272;p44"/>
          <p:cNvSpPr txBox="1">
            <a:spLocks noGrp="1"/>
          </p:cNvSpPr>
          <p:nvPr>
            <p:ph type="ctrTitle" idx="2"/>
          </p:nvPr>
        </p:nvSpPr>
        <p:spPr>
          <a:xfrm>
            <a:off x="918313" y="2012775"/>
            <a:ext cx="27441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rPr>
              <a:t>Life Saving</a:t>
            </a:r>
            <a:endParaRPr>
              <a:solidFill>
                <a:schemeClr val="lt1"/>
              </a:solidFill>
            </a:endParaRPr>
          </a:p>
        </p:txBody>
      </p:sp>
      <p:sp>
        <p:nvSpPr>
          <p:cNvPr id="273" name="Google Shape;273;p44"/>
          <p:cNvSpPr txBox="1">
            <a:spLocks noGrp="1"/>
          </p:cNvSpPr>
          <p:nvPr>
            <p:ph type="subTitle" idx="1"/>
          </p:nvPr>
        </p:nvSpPr>
        <p:spPr>
          <a:xfrm>
            <a:off x="918313" y="2777425"/>
            <a:ext cx="2738100" cy="98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smtClean="0"/>
              <a:t>Life is very Precious thing, nothing can be achieved without life. Hence our main Motto is to save a Life.</a:t>
            </a:r>
            <a:endParaRPr/>
          </a:p>
        </p:txBody>
      </p:sp>
      <p:sp>
        <p:nvSpPr>
          <p:cNvPr id="274" name="Google Shape;274;p44"/>
          <p:cNvSpPr txBox="1">
            <a:spLocks noGrp="1"/>
          </p:cNvSpPr>
          <p:nvPr>
            <p:ph type="ctrTitle" idx="3"/>
          </p:nvPr>
        </p:nvSpPr>
        <p:spPr>
          <a:xfrm>
            <a:off x="5481588" y="2012775"/>
            <a:ext cx="27441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R</a:t>
            </a:r>
            <a:r>
              <a:rPr lang="en-US" dirty="0" smtClean="0">
                <a:solidFill>
                  <a:schemeClr val="dk2"/>
                </a:solidFill>
              </a:rPr>
              <a:t>e</a:t>
            </a:r>
            <a:r>
              <a:rPr lang="en" dirty="0" smtClean="0">
                <a:solidFill>
                  <a:schemeClr val="dk2"/>
                </a:solidFill>
              </a:rPr>
              <a:t>duce Death Rate</a:t>
            </a:r>
            <a:endParaRPr>
              <a:solidFill>
                <a:schemeClr val="dk2"/>
              </a:solidFill>
            </a:endParaRPr>
          </a:p>
        </p:txBody>
      </p:sp>
      <p:sp>
        <p:nvSpPr>
          <p:cNvPr id="275" name="Google Shape;275;p44"/>
          <p:cNvSpPr txBox="1">
            <a:spLocks noGrp="1"/>
          </p:cNvSpPr>
          <p:nvPr>
            <p:ph type="subTitle" idx="4"/>
          </p:nvPr>
        </p:nvSpPr>
        <p:spPr>
          <a:xfrm>
            <a:off x="5481588" y="2777325"/>
            <a:ext cx="2738100" cy="982800"/>
          </a:xfrm>
          <a:prstGeom prst="rect">
            <a:avLst/>
          </a:prstGeom>
        </p:spPr>
        <p:txBody>
          <a:bodyPr spcFirstLastPara="1" wrap="square" lIns="91425" tIns="91425" rIns="91425" bIns="91425" anchor="t" anchorCtr="0">
            <a:noAutofit/>
          </a:bodyPr>
          <a:lstStyle/>
          <a:p>
            <a:pPr marL="0" lvl="0" indent="0">
              <a:buSzPts val="1100"/>
            </a:pPr>
            <a:r>
              <a:rPr lang="en-US" dirty="0" smtClean="0"/>
              <a:t>About 450,000 accidents take place in India annually, of which </a:t>
            </a:r>
            <a:r>
              <a:rPr lang="en-US" b="1" dirty="0" smtClean="0"/>
              <a:t>150,000 people die. </a:t>
            </a:r>
            <a:r>
              <a:rPr lang="en-US" dirty="0" smtClean="0"/>
              <a:t>we wish to decrease death rate especially due to lack of communication .</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685800" y="1962150"/>
            <a:ext cx="3646200" cy="13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Solution</a:t>
            </a:r>
            <a:br>
              <a:rPr lang="en-US" sz="3200" dirty="0" smtClean="0"/>
            </a:br>
            <a:r>
              <a:rPr lang="en-US" sz="3200" dirty="0" smtClean="0"/>
              <a:t>	&amp;</a:t>
            </a:r>
            <a:br>
              <a:rPr lang="en-US" sz="3200" dirty="0" smtClean="0"/>
            </a:br>
            <a:r>
              <a:rPr lang="en-US" sz="3200" dirty="0" smtClean="0"/>
              <a:t>Working</a:t>
            </a:r>
            <a:endParaRPr sz="3200">
              <a:solidFill>
                <a:schemeClr val="lt1"/>
              </a:solidFill>
            </a:endParaRPr>
          </a:p>
        </p:txBody>
      </p:sp>
      <p:sp>
        <p:nvSpPr>
          <p:cNvPr id="257" name="Google Shape;257;p42"/>
          <p:cNvSpPr txBox="1">
            <a:spLocks noGrp="1"/>
          </p:cNvSpPr>
          <p:nvPr>
            <p:ph type="title" idx="2"/>
          </p:nvPr>
        </p:nvSpPr>
        <p:spPr>
          <a:xfrm>
            <a:off x="685800" y="742950"/>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a:p>
        </p:txBody>
      </p:sp>
      <p:cxnSp>
        <p:nvCxnSpPr>
          <p:cNvPr id="258" name="Google Shape;258;p42"/>
          <p:cNvCxnSpPr/>
          <p:nvPr/>
        </p:nvCxnSpPr>
        <p:spPr>
          <a:xfrm rot="10800000">
            <a:off x="838200" y="17335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flipH="1">
            <a:off x="0" y="0"/>
            <a:ext cx="3858900" cy="10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Solution:</a:t>
            </a:r>
            <a:endParaRPr/>
          </a:p>
        </p:txBody>
      </p:sp>
      <p:sp>
        <p:nvSpPr>
          <p:cNvPr id="281" name="Google Shape;281;p45"/>
          <p:cNvSpPr txBox="1">
            <a:spLocks noGrp="1"/>
          </p:cNvSpPr>
          <p:nvPr>
            <p:ph type="subTitle" idx="1"/>
          </p:nvPr>
        </p:nvSpPr>
        <p:spPr>
          <a:xfrm flipH="1">
            <a:off x="838200" y="819150"/>
            <a:ext cx="4419600" cy="1524000"/>
          </a:xfrm>
          <a:prstGeom prst="rect">
            <a:avLst/>
          </a:prstGeom>
        </p:spPr>
        <p:txBody>
          <a:bodyPr spcFirstLastPara="1" wrap="square" lIns="91425" tIns="91425" rIns="91425" bIns="91425" anchor="t" anchorCtr="0">
            <a:noAutofit/>
          </a:bodyPr>
          <a:lstStyle/>
          <a:p>
            <a:pPr marL="0" indent="0"/>
            <a:r>
              <a:rPr lang="en-US" dirty="0" smtClean="0"/>
              <a:t>		To solve this problem we have made a device, which activates  when the Air Bags opens during accidents.</a:t>
            </a:r>
          </a:p>
          <a:p>
            <a:pPr marL="0" lvl="0" indent="0" algn="l" rtl="0">
              <a:spcBef>
                <a:spcPts val="0"/>
              </a:spcBef>
              <a:spcAft>
                <a:spcPts val="0"/>
              </a:spcAft>
              <a:buNone/>
            </a:pPr>
            <a:r>
              <a:rPr lang="en-US" dirty="0" smtClean="0"/>
              <a:t> </a:t>
            </a:r>
            <a:endParaRPr/>
          </a:p>
        </p:txBody>
      </p:sp>
      <p:pic>
        <p:nvPicPr>
          <p:cNvPr id="282" name="Google Shape;282;p45"/>
          <p:cNvPicPr preferRelativeResize="0"/>
          <p:nvPr/>
        </p:nvPicPr>
        <p:blipFill rotWithShape="1">
          <a:blip r:embed="rId3">
            <a:alphaModFix amt="37000"/>
          </a:blip>
          <a:srcRect l="31829" r="25325"/>
          <a:stretch/>
        </p:blipFill>
        <p:spPr>
          <a:xfrm>
            <a:off x="5187925" y="0"/>
            <a:ext cx="3956075" cy="5143500"/>
          </a:xfrm>
          <a:prstGeom prst="rect">
            <a:avLst/>
          </a:prstGeom>
          <a:noFill/>
          <a:ln>
            <a:noFill/>
          </a:ln>
        </p:spPr>
      </p:pic>
      <p:sp>
        <p:nvSpPr>
          <p:cNvPr id="5" name="Rectangle 4"/>
          <p:cNvSpPr/>
          <p:nvPr/>
        </p:nvSpPr>
        <p:spPr>
          <a:xfrm>
            <a:off x="0" y="2114550"/>
            <a:ext cx="2525050" cy="523220"/>
          </a:xfrm>
          <a:prstGeom prst="rect">
            <a:avLst/>
          </a:prstGeom>
        </p:spPr>
        <p:txBody>
          <a:bodyPr wrap="none">
            <a:spAutoFit/>
          </a:bodyPr>
          <a:lstStyle/>
          <a:p>
            <a:r>
              <a:rPr lang="en-US" sz="2800" b="1" dirty="0" smtClean="0">
                <a:solidFill>
                  <a:schemeClr val="bg1"/>
                </a:solidFill>
                <a:latin typeface="Lexend Mega" charset="0"/>
              </a:rPr>
              <a:t>Working:</a:t>
            </a:r>
            <a:endParaRPr lang="en-US" b="1" dirty="0"/>
          </a:p>
        </p:txBody>
      </p:sp>
      <p:sp>
        <p:nvSpPr>
          <p:cNvPr id="6" name="Google Shape;281;p45"/>
          <p:cNvSpPr txBox="1">
            <a:spLocks/>
          </p:cNvSpPr>
          <p:nvPr/>
        </p:nvSpPr>
        <p:spPr>
          <a:xfrm flipH="1">
            <a:off x="1066800" y="2952750"/>
            <a:ext cx="4419600" cy="1524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2"/>
              </a:buClr>
              <a:buSzPts val="2100"/>
              <a:buFont typeface="Inter"/>
              <a:buNone/>
              <a:tabLst/>
              <a:defRPr/>
            </a:pPr>
            <a:endParaRPr kumimoji="0" lang="en-US" sz="1600" b="0"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7" name="TextBox 6"/>
          <p:cNvSpPr txBox="1"/>
          <p:nvPr/>
        </p:nvSpPr>
        <p:spPr>
          <a:xfrm>
            <a:off x="762000" y="2724150"/>
            <a:ext cx="4495800" cy="1785104"/>
          </a:xfrm>
          <a:prstGeom prst="rect">
            <a:avLst/>
          </a:prstGeom>
          <a:noFill/>
        </p:spPr>
        <p:txBody>
          <a:bodyPr wrap="square" rtlCol="0">
            <a:spAutoFit/>
          </a:bodyPr>
          <a:lstStyle/>
          <a:p>
            <a:r>
              <a:rPr lang="en-US" dirty="0" smtClean="0">
                <a:solidFill>
                  <a:schemeClr val="bg1"/>
                </a:solidFill>
              </a:rPr>
              <a:t>		</a:t>
            </a:r>
            <a:r>
              <a:rPr lang="en-US" sz="1600" dirty="0" smtClean="0">
                <a:solidFill>
                  <a:schemeClr val="bg1"/>
                </a:solidFill>
                <a:latin typeface="Inter" charset="0"/>
                <a:ea typeface="Inter" charset="0"/>
              </a:rPr>
              <a:t>When the Air Bags  opens during accident our device get activates, send message and location to some close ones and emergency services. So the victim, can get needed medical aids and services as soon as possible.</a:t>
            </a:r>
            <a:endParaRPr lang="en-US" dirty="0" smtClean="0">
              <a:solidFill>
                <a:schemeClr val="bg1"/>
              </a:solidFill>
              <a:latin typeface="Inter" charset="0"/>
              <a:ea typeface="Inter" charset="0"/>
            </a:endParaRPr>
          </a:p>
          <a:p>
            <a:endParaRPr lang="en-US"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0" y="0"/>
            <a:ext cx="9169400" cy="5143500"/>
          </a:xfrm>
          <a:prstGeom prst="rect">
            <a:avLst/>
          </a:prstGeom>
        </p:spPr>
      </p:pic>
      <p:sp>
        <p:nvSpPr>
          <p:cNvPr id="8" name="Rectangle 7"/>
          <p:cNvSpPr/>
          <p:nvPr/>
        </p:nvSpPr>
        <p:spPr>
          <a:xfrm>
            <a:off x="7294880" y="0"/>
            <a:ext cx="1849120" cy="1043940"/>
          </a:xfrm>
          <a:prstGeom prst="rect">
            <a:avLst/>
          </a:prstGeom>
          <a:solidFill>
            <a:srgbClr val="3A3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TextBox 8"/>
          <p:cNvSpPr txBox="1"/>
          <p:nvPr/>
        </p:nvSpPr>
        <p:spPr>
          <a:xfrm>
            <a:off x="4343400" y="209550"/>
            <a:ext cx="5257800" cy="2308324"/>
          </a:xfrm>
          <a:prstGeom prst="rect">
            <a:avLst/>
          </a:prstGeom>
          <a:noFill/>
        </p:spPr>
        <p:txBody>
          <a:bodyPr wrap="square" rtlCol="0">
            <a:spAutoFit/>
          </a:bodyPr>
          <a:lstStyle/>
          <a:p>
            <a:r>
              <a:rPr lang="en-IN"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Air Bag System !</a:t>
            </a:r>
          </a:p>
          <a:p>
            <a:endParaRPr lang="en-US" sz="4800" dirty="0" smtClean="0"/>
          </a:p>
          <a:p>
            <a:endParaRPr lang="en-US" sz="4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718475"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Major requirements</a:t>
            </a:r>
            <a:endParaRPr/>
          </a:p>
        </p:txBody>
      </p:sp>
      <p:sp>
        <p:nvSpPr>
          <p:cNvPr id="38" name="TextBox 37"/>
          <p:cNvSpPr txBox="1"/>
          <p:nvPr/>
        </p:nvSpPr>
        <p:spPr>
          <a:xfrm>
            <a:off x="152400" y="1276350"/>
            <a:ext cx="7010400" cy="3539430"/>
          </a:xfrm>
          <a:prstGeom prst="rect">
            <a:avLst/>
          </a:prstGeom>
          <a:noFill/>
        </p:spPr>
        <p:txBody>
          <a:bodyPr wrap="square" rtlCol="0">
            <a:spAutoFit/>
          </a:bodyPr>
          <a:lstStyle/>
          <a:p>
            <a:r>
              <a:rPr lang="en-US" sz="1800" b="1" dirty="0" smtClean="0">
                <a:solidFill>
                  <a:schemeClr val="bg1"/>
                </a:solidFill>
                <a:latin typeface="Inter" charset="0"/>
                <a:ea typeface="Inter" charset="0"/>
              </a:rPr>
              <a:t>Arduino</a:t>
            </a:r>
            <a:r>
              <a:rPr lang="en-US" sz="2000" b="1" dirty="0" smtClean="0">
                <a:solidFill>
                  <a:schemeClr val="bg1"/>
                </a:solidFill>
                <a:latin typeface="Inter" charset="0"/>
                <a:ea typeface="Inter" charset="0"/>
              </a:rPr>
              <a:t> Uno:</a:t>
            </a:r>
          </a:p>
          <a:p>
            <a:r>
              <a:rPr lang="en-US" sz="2000" dirty="0" smtClean="0">
                <a:latin typeface="Inter" charset="0"/>
                <a:ea typeface="Inter" charset="0"/>
              </a:rPr>
              <a:t>	</a:t>
            </a:r>
            <a:r>
              <a:rPr lang="en-US" sz="2000" dirty="0" smtClean="0">
                <a:solidFill>
                  <a:schemeClr val="bg1"/>
                </a:solidFill>
                <a:latin typeface="Inter" charset="0"/>
                <a:ea typeface="Inter" charset="0"/>
              </a:rPr>
              <a:t>	</a:t>
            </a:r>
            <a:r>
              <a:rPr lang="en-US" sz="1800" dirty="0" smtClean="0">
                <a:solidFill>
                  <a:schemeClr val="bg1"/>
                </a:solidFill>
                <a:latin typeface="Inter" charset="0"/>
                <a:ea typeface="Inter" charset="0"/>
              </a:rPr>
              <a:t>Arduino is an open-source electronics platform based on easy-to-use hardware and software.</a:t>
            </a:r>
          </a:p>
          <a:p>
            <a:endParaRPr lang="en-US" sz="2000" b="1" u="sng" dirty="0" smtClean="0">
              <a:latin typeface="Inter" charset="0"/>
              <a:ea typeface="Inter" charset="0"/>
            </a:endParaRPr>
          </a:p>
          <a:p>
            <a:endParaRPr lang="en-US" sz="2000" b="1" u="sng" dirty="0" smtClean="0">
              <a:solidFill>
                <a:schemeClr val="bg1"/>
              </a:solidFill>
              <a:latin typeface="Inter" charset="0"/>
              <a:ea typeface="Inter" charset="0"/>
            </a:endParaRPr>
          </a:p>
          <a:p>
            <a:endParaRPr lang="en-US" sz="2000" b="1" u="sng" dirty="0" smtClean="0">
              <a:solidFill>
                <a:schemeClr val="bg1"/>
              </a:solidFill>
              <a:latin typeface="Inter" charset="0"/>
              <a:ea typeface="Inter" charset="0"/>
            </a:endParaRPr>
          </a:p>
          <a:p>
            <a:r>
              <a:rPr lang="en-US" sz="1800" b="1" dirty="0" smtClean="0">
                <a:solidFill>
                  <a:schemeClr val="bg1"/>
                </a:solidFill>
                <a:latin typeface="Inter" charset="0"/>
                <a:ea typeface="Inter" charset="0"/>
              </a:rPr>
              <a:t>GSM  Sim  900A:</a:t>
            </a:r>
          </a:p>
          <a:p>
            <a:r>
              <a:rPr lang="en-US" sz="2000" dirty="0" smtClean="0">
                <a:latin typeface="Inter" charset="0"/>
                <a:ea typeface="Inter" charset="0"/>
              </a:rPr>
              <a:t>		</a:t>
            </a:r>
            <a:r>
              <a:rPr lang="en-US" sz="1800" dirty="0" smtClean="0">
                <a:solidFill>
                  <a:schemeClr val="bg1"/>
                </a:solidFill>
                <a:latin typeface="Inter" charset="0"/>
                <a:ea typeface="Inter" charset="0"/>
              </a:rPr>
              <a:t>A GSM modem is a wireless modem that </a:t>
            </a:r>
            <a:r>
              <a:rPr lang="en-US" sz="1800" b="1" dirty="0" smtClean="0">
                <a:solidFill>
                  <a:schemeClr val="bg1"/>
                </a:solidFill>
                <a:latin typeface="Inter" charset="0"/>
                <a:ea typeface="Inter" charset="0"/>
              </a:rPr>
              <a:t>works with a GSM wireless network</a:t>
            </a:r>
            <a:r>
              <a:rPr lang="en-US" sz="1800" dirty="0" smtClean="0">
                <a:solidFill>
                  <a:schemeClr val="bg1"/>
                </a:solidFill>
                <a:latin typeface="Inter" charset="0"/>
                <a:ea typeface="Inter" charset="0"/>
              </a:rPr>
              <a:t>. A wireless modem behaves like a dial-up modem. </a:t>
            </a:r>
          </a:p>
          <a:p>
            <a:endParaRPr lang="en-US" sz="1200" dirty="0" smtClean="0">
              <a:solidFill>
                <a:schemeClr val="bg1"/>
              </a:solidFill>
            </a:endParaRPr>
          </a:p>
          <a:p>
            <a:endParaRPr lang="en-US" dirty="0"/>
          </a:p>
        </p:txBody>
      </p:sp>
      <p:pic>
        <p:nvPicPr>
          <p:cNvPr id="39" name="Picture 38" descr="ARD.jfif"/>
          <p:cNvPicPr>
            <a:picLocks noChangeAspect="1"/>
          </p:cNvPicPr>
          <p:nvPr/>
        </p:nvPicPr>
        <p:blipFill>
          <a:blip r:embed="rId3"/>
          <a:stretch>
            <a:fillRect/>
          </a:stretch>
        </p:blipFill>
        <p:spPr>
          <a:xfrm>
            <a:off x="7162800" y="1428750"/>
            <a:ext cx="1828800" cy="1685310"/>
          </a:xfrm>
          <a:prstGeom prst="rect">
            <a:avLst/>
          </a:prstGeom>
          <a:ln w="47625" cmpd="sng">
            <a:solidFill>
              <a:schemeClr val="tx1"/>
            </a:solidFill>
          </a:ln>
        </p:spPr>
      </p:pic>
      <p:pic>
        <p:nvPicPr>
          <p:cNvPr id="40" name="Picture 39" descr="GSM.jfif"/>
          <p:cNvPicPr>
            <a:picLocks noChangeAspect="1"/>
          </p:cNvPicPr>
          <p:nvPr/>
        </p:nvPicPr>
        <p:blipFill>
          <a:blip r:embed="rId4"/>
          <a:stretch>
            <a:fillRect/>
          </a:stretch>
        </p:blipFill>
        <p:spPr>
          <a:xfrm>
            <a:off x="7162800" y="3314700"/>
            <a:ext cx="1836738" cy="1695450"/>
          </a:xfrm>
          <a:prstGeom prst="rect">
            <a:avLst/>
          </a:prstGeom>
          <a:ln w="47625" cmpd="sng">
            <a:solidFill>
              <a:schemeClr val="tx1"/>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718475"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Major requirements</a:t>
            </a:r>
            <a:endParaRPr/>
          </a:p>
        </p:txBody>
      </p:sp>
      <p:sp>
        <p:nvSpPr>
          <p:cNvPr id="38" name="TextBox 37"/>
          <p:cNvSpPr txBox="1"/>
          <p:nvPr/>
        </p:nvSpPr>
        <p:spPr>
          <a:xfrm>
            <a:off x="152400" y="1276350"/>
            <a:ext cx="7010400" cy="3847207"/>
          </a:xfrm>
          <a:prstGeom prst="rect">
            <a:avLst/>
          </a:prstGeom>
          <a:noFill/>
        </p:spPr>
        <p:txBody>
          <a:bodyPr wrap="square" rtlCol="0">
            <a:spAutoFit/>
          </a:bodyPr>
          <a:lstStyle/>
          <a:p>
            <a:r>
              <a:rPr lang="en-US" sz="1800" b="1" dirty="0" smtClean="0">
                <a:solidFill>
                  <a:schemeClr val="bg1"/>
                </a:solidFill>
                <a:latin typeface="Inter" charset="0"/>
                <a:ea typeface="Inter" charset="0"/>
              </a:rPr>
              <a:t>Limit Switch:</a:t>
            </a:r>
          </a:p>
          <a:p>
            <a:endParaRPr lang="en-US" sz="1200" dirty="0" smtClean="0">
              <a:solidFill>
                <a:schemeClr val="bg1"/>
              </a:solidFill>
              <a:latin typeface="Inter" charset="0"/>
              <a:ea typeface="Inter" charset="0"/>
            </a:endParaRPr>
          </a:p>
          <a:p>
            <a:r>
              <a:rPr lang="en-US" sz="1800" dirty="0" smtClean="0">
                <a:solidFill>
                  <a:schemeClr val="bg1"/>
                </a:solidFill>
                <a:latin typeface="Inter" charset="0"/>
                <a:ea typeface="Inter" charset="0"/>
              </a:rPr>
              <a:t>		In electrical engineering, a limit switch is </a:t>
            </a:r>
            <a:r>
              <a:rPr lang="en-US" sz="1800" b="1" dirty="0" smtClean="0">
                <a:solidFill>
                  <a:schemeClr val="bg1"/>
                </a:solidFill>
                <a:latin typeface="Inter" charset="0"/>
                <a:ea typeface="Inter" charset="0"/>
              </a:rPr>
              <a:t>a 		switch operated by the motion of a machine 		part or the presence of an object</a:t>
            </a:r>
            <a:r>
              <a:rPr lang="en-US" sz="1800" dirty="0" smtClean="0">
                <a:solidFill>
                  <a:schemeClr val="bg1"/>
                </a:solidFill>
                <a:latin typeface="Inter" charset="0"/>
                <a:ea typeface="Inter" charset="0"/>
              </a:rPr>
              <a:t>.</a:t>
            </a:r>
          </a:p>
          <a:p>
            <a:endParaRPr lang="en-US" sz="1800" dirty="0" smtClean="0">
              <a:solidFill>
                <a:schemeClr val="bg1"/>
              </a:solidFill>
              <a:latin typeface="Inter" charset="0"/>
              <a:ea typeface="Inter" charset="0"/>
            </a:endParaRPr>
          </a:p>
          <a:p>
            <a:endParaRPr lang="en-US" sz="1600" b="1" u="sng" dirty="0" smtClean="0">
              <a:solidFill>
                <a:schemeClr val="bg1"/>
              </a:solidFill>
              <a:latin typeface="Inter" charset="0"/>
              <a:ea typeface="Inter" charset="0"/>
            </a:endParaRPr>
          </a:p>
          <a:p>
            <a:r>
              <a:rPr lang="en-US" sz="1800" b="1" dirty="0" smtClean="0">
                <a:solidFill>
                  <a:schemeClr val="bg1"/>
                </a:solidFill>
                <a:latin typeface="Inter" charset="0"/>
                <a:ea typeface="Inter" charset="0"/>
              </a:rPr>
              <a:t>Ublox neo-6m gps module:</a:t>
            </a:r>
          </a:p>
          <a:p>
            <a:endParaRPr lang="en-US" sz="1200" dirty="0" smtClean="0">
              <a:solidFill>
                <a:schemeClr val="bg1"/>
              </a:solidFill>
              <a:latin typeface="Inter" charset="0"/>
              <a:ea typeface="Inter" charset="0"/>
            </a:endParaRPr>
          </a:p>
          <a:p>
            <a:r>
              <a:rPr lang="en-US" sz="1800" dirty="0" smtClean="0">
                <a:solidFill>
                  <a:schemeClr val="bg1"/>
                </a:solidFill>
                <a:latin typeface="Inter" charset="0"/>
                <a:ea typeface="Inter" charset="0"/>
              </a:rPr>
              <a:t>			The chip measures less than the size 			of a postage stamp but packs a 				surprising amount of features into its 			little frame.</a:t>
            </a:r>
          </a:p>
          <a:p>
            <a:endParaRPr lang="en-US" sz="1200" dirty="0" smtClean="0">
              <a:solidFill>
                <a:schemeClr val="bg1"/>
              </a:solidFill>
              <a:latin typeface="Inter" charset="0"/>
              <a:ea typeface="Inter" charset="0"/>
            </a:endParaRPr>
          </a:p>
          <a:p>
            <a:endParaRPr lang="en-US" dirty="0"/>
          </a:p>
        </p:txBody>
      </p:sp>
      <p:pic>
        <p:nvPicPr>
          <p:cNvPr id="6" name="Picture 5" descr="LIMIT.jfif"/>
          <p:cNvPicPr>
            <a:picLocks noChangeAspect="1"/>
          </p:cNvPicPr>
          <p:nvPr/>
        </p:nvPicPr>
        <p:blipFill>
          <a:blip r:embed="rId3"/>
          <a:stretch>
            <a:fillRect/>
          </a:stretch>
        </p:blipFill>
        <p:spPr>
          <a:xfrm>
            <a:off x="7315200" y="1352550"/>
            <a:ext cx="1681163" cy="1681163"/>
          </a:xfrm>
          <a:prstGeom prst="rect">
            <a:avLst/>
          </a:prstGeom>
          <a:ln w="47625" cmpd="sng">
            <a:solidFill>
              <a:schemeClr val="tx1"/>
            </a:solidFill>
          </a:ln>
        </p:spPr>
      </p:pic>
      <p:pic>
        <p:nvPicPr>
          <p:cNvPr id="7" name="Picture 6" descr="UUU.jfif"/>
          <p:cNvPicPr>
            <a:picLocks noChangeAspect="1"/>
          </p:cNvPicPr>
          <p:nvPr/>
        </p:nvPicPr>
        <p:blipFill>
          <a:blip r:embed="rId4"/>
          <a:stretch>
            <a:fillRect/>
          </a:stretch>
        </p:blipFill>
        <p:spPr>
          <a:xfrm>
            <a:off x="7315200" y="3181350"/>
            <a:ext cx="1681163" cy="1681163"/>
          </a:xfrm>
          <a:prstGeom prst="rect">
            <a:avLst/>
          </a:prstGeom>
          <a:ln w="50800" cmpd="sng">
            <a:solidFill>
              <a:schemeClr val="tx1"/>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352549"/>
        </p:xfrm>
        <a:graphic>
          <a:graphicData uri="http://schemas.openxmlformats.org/presentationml/2006/ole">
            <p:oleObj spid="_x0000_s1026" r:id="rId3" imgW="9153503" imgH="2590853" progId="">
              <p:embed/>
            </p:oleObj>
          </a:graphicData>
        </a:graphic>
      </p:graphicFrame>
      <p:sp>
        <p:nvSpPr>
          <p:cNvPr id="4" name="TextBox 3"/>
          <p:cNvSpPr txBox="1"/>
          <p:nvPr/>
        </p:nvSpPr>
        <p:spPr>
          <a:xfrm>
            <a:off x="838200" y="285750"/>
            <a:ext cx="7620000" cy="707886"/>
          </a:xfrm>
          <a:prstGeom prst="rect">
            <a:avLst/>
          </a:prstGeom>
          <a:noFill/>
        </p:spPr>
        <p:txBody>
          <a:bodyPr wrap="square" rtlCol="0">
            <a:spAutoFit/>
          </a:bodyPr>
          <a:lstStyle/>
          <a:p>
            <a:r>
              <a:rPr lang="en-US" sz="4000" b="1" dirty="0" smtClean="0">
                <a:solidFill>
                  <a:schemeClr val="bg1"/>
                </a:solidFill>
                <a:latin typeface="Bahnschrift" pitchFamily="34" charset="0"/>
              </a:rPr>
              <a:t>Sensors Used in Airbag System</a:t>
            </a:r>
            <a:endParaRPr lang="en-US" b="1" dirty="0">
              <a:solidFill>
                <a:schemeClr val="bg1"/>
              </a:solidFill>
              <a:latin typeface="Bahnschrift" pitchFamily="34" charset="0"/>
            </a:endParaRPr>
          </a:p>
        </p:txBody>
      </p:sp>
      <p:sp>
        <p:nvSpPr>
          <p:cNvPr id="5" name="TextBox 4"/>
          <p:cNvSpPr txBox="1"/>
          <p:nvPr/>
        </p:nvSpPr>
        <p:spPr>
          <a:xfrm>
            <a:off x="304800" y="1504950"/>
            <a:ext cx="4876800" cy="1384995"/>
          </a:xfrm>
          <a:prstGeom prst="rect">
            <a:avLst/>
          </a:prstGeom>
          <a:noFill/>
        </p:spPr>
        <p:txBody>
          <a:bodyPr wrap="square" rtlCol="0">
            <a:spAutoFit/>
          </a:bodyPr>
          <a:lstStyle/>
          <a:p>
            <a:r>
              <a:rPr lang="en-US" dirty="0" smtClean="0">
                <a:latin typeface="Arial Black" pitchFamily="34" charset="0"/>
              </a:rPr>
              <a:t>Acceleration Sensors:</a:t>
            </a:r>
          </a:p>
          <a:p>
            <a:endParaRPr lang="en-US" b="1" dirty="0" smtClean="0"/>
          </a:p>
          <a:p>
            <a:r>
              <a:rPr lang="en-US" dirty="0" smtClean="0"/>
              <a:t>Linear acceleration sensors, also called G-force sensors, are devices that measure acceleration caused by movement, vibration, collision, etc. </a:t>
            </a:r>
          </a:p>
          <a:p>
            <a:endParaRPr lang="en-US" dirty="0"/>
          </a:p>
        </p:txBody>
      </p:sp>
      <p:pic>
        <p:nvPicPr>
          <p:cNvPr id="6" name="Picture 5" descr="acc.jpg"/>
          <p:cNvPicPr>
            <a:picLocks noChangeAspect="1"/>
          </p:cNvPicPr>
          <p:nvPr/>
        </p:nvPicPr>
        <p:blipFill>
          <a:blip r:embed="rId4"/>
          <a:stretch>
            <a:fillRect/>
          </a:stretch>
        </p:blipFill>
        <p:spPr>
          <a:xfrm>
            <a:off x="5867400" y="1504950"/>
            <a:ext cx="2895600" cy="1447800"/>
          </a:xfrm>
          <a:prstGeom prst="rect">
            <a:avLst/>
          </a:prstGeom>
          <a:ln w="50800" cmpd="sng">
            <a:solidFill>
              <a:schemeClr val="tx1"/>
            </a:solidFill>
          </a:ln>
        </p:spPr>
      </p:pic>
      <p:sp>
        <p:nvSpPr>
          <p:cNvPr id="7" name="TextBox 6"/>
          <p:cNvSpPr txBox="1"/>
          <p:nvPr/>
        </p:nvSpPr>
        <p:spPr>
          <a:xfrm>
            <a:off x="304800" y="3105150"/>
            <a:ext cx="4876800" cy="1600438"/>
          </a:xfrm>
          <a:prstGeom prst="rect">
            <a:avLst/>
          </a:prstGeom>
          <a:noFill/>
        </p:spPr>
        <p:txBody>
          <a:bodyPr wrap="square" rtlCol="0">
            <a:spAutoFit/>
          </a:bodyPr>
          <a:lstStyle/>
          <a:p>
            <a:r>
              <a:rPr lang="en-US" b="1" dirty="0" smtClean="0">
                <a:latin typeface="Arial Black" pitchFamily="34" charset="0"/>
              </a:rPr>
              <a:t>Wheel Speed Sensors:</a:t>
            </a:r>
          </a:p>
          <a:p>
            <a:endParaRPr lang="en-US" b="1" dirty="0" smtClean="0"/>
          </a:p>
          <a:p>
            <a:r>
              <a:rPr lang="en-US" dirty="0" smtClean="0"/>
              <a:t>Wheel Speed Sensors measure the road-wheel speed and direction of rotation. These sensors provide input to a number of different automotive systems including the antilock brake system and electronic stability control.</a:t>
            </a:r>
          </a:p>
          <a:p>
            <a:endParaRPr lang="en-US" dirty="0"/>
          </a:p>
        </p:txBody>
      </p:sp>
      <p:pic>
        <p:nvPicPr>
          <p:cNvPr id="8" name="Picture 7" descr="wheel.jfif"/>
          <p:cNvPicPr>
            <a:picLocks noChangeAspect="1"/>
          </p:cNvPicPr>
          <p:nvPr/>
        </p:nvPicPr>
        <p:blipFill>
          <a:blip r:embed="rId5"/>
          <a:stretch>
            <a:fillRect/>
          </a:stretch>
        </p:blipFill>
        <p:spPr>
          <a:xfrm>
            <a:off x="5867400" y="3181350"/>
            <a:ext cx="2857500" cy="1600200"/>
          </a:xfrm>
          <a:prstGeom prst="rect">
            <a:avLst/>
          </a:prstGeom>
          <a:ln w="47625" cmpd="sng">
            <a:solidFill>
              <a:schemeClr val="tx1"/>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352549"/>
        </p:xfrm>
        <a:graphic>
          <a:graphicData uri="http://schemas.openxmlformats.org/presentationml/2006/ole">
            <p:oleObj spid="_x0000_s2050" r:id="rId3" imgW="9153503" imgH="2590853" progId="">
              <p:embed/>
            </p:oleObj>
          </a:graphicData>
        </a:graphic>
      </p:graphicFrame>
      <p:sp>
        <p:nvSpPr>
          <p:cNvPr id="4" name="TextBox 3"/>
          <p:cNvSpPr txBox="1"/>
          <p:nvPr/>
        </p:nvSpPr>
        <p:spPr>
          <a:xfrm>
            <a:off x="838200" y="285750"/>
            <a:ext cx="7620000" cy="707886"/>
          </a:xfrm>
          <a:prstGeom prst="rect">
            <a:avLst/>
          </a:prstGeom>
          <a:noFill/>
        </p:spPr>
        <p:txBody>
          <a:bodyPr wrap="square" rtlCol="0">
            <a:spAutoFit/>
          </a:bodyPr>
          <a:lstStyle/>
          <a:p>
            <a:r>
              <a:rPr lang="en-US" sz="4000" b="1" dirty="0" smtClean="0">
                <a:solidFill>
                  <a:schemeClr val="bg1"/>
                </a:solidFill>
                <a:latin typeface="Bahnschrift" pitchFamily="34" charset="0"/>
              </a:rPr>
              <a:t>Sensors Used in Airbag System</a:t>
            </a:r>
            <a:endParaRPr lang="en-US" b="1" dirty="0">
              <a:solidFill>
                <a:schemeClr val="bg1"/>
              </a:solidFill>
              <a:latin typeface="Bahnschrift" pitchFamily="34" charset="0"/>
            </a:endParaRPr>
          </a:p>
        </p:txBody>
      </p:sp>
      <p:sp>
        <p:nvSpPr>
          <p:cNvPr id="5" name="TextBox 4"/>
          <p:cNvSpPr txBox="1"/>
          <p:nvPr/>
        </p:nvSpPr>
        <p:spPr>
          <a:xfrm>
            <a:off x="304800" y="1504950"/>
            <a:ext cx="4876800" cy="2246769"/>
          </a:xfrm>
          <a:prstGeom prst="rect">
            <a:avLst/>
          </a:prstGeom>
          <a:noFill/>
        </p:spPr>
        <p:txBody>
          <a:bodyPr wrap="square" rtlCol="0">
            <a:spAutoFit/>
          </a:bodyPr>
          <a:lstStyle/>
          <a:p>
            <a:r>
              <a:rPr lang="en-US" b="1" dirty="0" smtClean="0">
                <a:latin typeface="Arial Black" pitchFamily="34" charset="0"/>
              </a:rPr>
              <a:t>Brake Pressure Sensors:</a:t>
            </a:r>
          </a:p>
          <a:p>
            <a:endParaRPr lang="en-US" b="1" dirty="0" smtClean="0"/>
          </a:p>
          <a:p>
            <a:r>
              <a:rPr lang="en-US" dirty="0" smtClean="0"/>
              <a:t>Automobiles with an internal combustion engine use a fluid pressure sensor to monitor the engine oil pressure. In most modern vehicles, this is a pressure switch; however older vehicles and some high-end modern vehicles monitor and display the actual oil pressure. Fluid pressure switches simply monitor the presence or absence of the fluid in the vicinity of the sensor.</a:t>
            </a:r>
            <a:endParaRPr lang="en-US" b="1" dirty="0" smtClean="0"/>
          </a:p>
          <a:p>
            <a:endParaRPr lang="en-US" dirty="0"/>
          </a:p>
        </p:txBody>
      </p:sp>
      <p:pic>
        <p:nvPicPr>
          <p:cNvPr id="9" name="Picture 8" descr="brake.jfif"/>
          <p:cNvPicPr>
            <a:picLocks noChangeAspect="1"/>
          </p:cNvPicPr>
          <p:nvPr/>
        </p:nvPicPr>
        <p:blipFill>
          <a:blip r:embed="rId4"/>
          <a:stretch>
            <a:fillRect/>
          </a:stretch>
        </p:blipFill>
        <p:spPr>
          <a:xfrm>
            <a:off x="5943600" y="1352550"/>
            <a:ext cx="2590800" cy="1681163"/>
          </a:xfrm>
          <a:prstGeom prst="rect">
            <a:avLst/>
          </a:prstGeom>
          <a:ln w="47625" cmpd="sng">
            <a:solidFill>
              <a:schemeClr val="tx1"/>
            </a:solidFill>
          </a:ln>
        </p:spPr>
      </p:pic>
      <p:sp>
        <p:nvSpPr>
          <p:cNvPr id="10" name="TextBox 9"/>
          <p:cNvSpPr txBox="1"/>
          <p:nvPr/>
        </p:nvSpPr>
        <p:spPr>
          <a:xfrm>
            <a:off x="457200" y="2647950"/>
            <a:ext cx="4876800" cy="307777"/>
          </a:xfrm>
          <a:prstGeom prst="rect">
            <a:avLst/>
          </a:prstGeom>
          <a:noFill/>
        </p:spPr>
        <p:txBody>
          <a:bodyPr wrap="square" rtlCol="0">
            <a:spAutoFit/>
          </a:bodyPr>
          <a:lstStyle/>
          <a:p>
            <a:endParaRPr lang="en-US" dirty="0"/>
          </a:p>
        </p:txBody>
      </p:sp>
      <p:sp>
        <p:nvSpPr>
          <p:cNvPr id="11" name="TextBox 10"/>
          <p:cNvSpPr txBox="1"/>
          <p:nvPr/>
        </p:nvSpPr>
        <p:spPr>
          <a:xfrm>
            <a:off x="304800" y="3562350"/>
            <a:ext cx="4876800" cy="1384995"/>
          </a:xfrm>
          <a:prstGeom prst="rect">
            <a:avLst/>
          </a:prstGeom>
          <a:noFill/>
        </p:spPr>
        <p:txBody>
          <a:bodyPr wrap="square" rtlCol="0">
            <a:spAutoFit/>
          </a:bodyPr>
          <a:lstStyle/>
          <a:p>
            <a:r>
              <a:rPr lang="en-US" b="1" dirty="0" smtClean="0">
                <a:latin typeface="Arial Black" pitchFamily="34" charset="0"/>
              </a:rPr>
              <a:t>Door Pressure Sensor:</a:t>
            </a:r>
          </a:p>
          <a:p>
            <a:endParaRPr lang="en-US" dirty="0" smtClean="0"/>
          </a:p>
          <a:p>
            <a:r>
              <a:rPr lang="en-US" dirty="0" smtClean="0"/>
              <a:t>An analysis of a sample of lateral collisions has demonstrated that the optimum position for a side impact airbag sensor is in the </a:t>
            </a:r>
            <a:r>
              <a:rPr lang="en-US" b="1" dirty="0" smtClean="0"/>
              <a:t>lower rear quadrant of the front door</a:t>
            </a:r>
            <a:r>
              <a:rPr lang="en-US" dirty="0" smtClean="0"/>
              <a:t>.</a:t>
            </a:r>
            <a:endParaRPr lang="en-US" dirty="0"/>
          </a:p>
        </p:txBody>
      </p:sp>
      <p:pic>
        <p:nvPicPr>
          <p:cNvPr id="12" name="Picture 11" descr="door.jfif"/>
          <p:cNvPicPr>
            <a:picLocks noChangeAspect="1"/>
          </p:cNvPicPr>
          <p:nvPr/>
        </p:nvPicPr>
        <p:blipFill>
          <a:blip r:embed="rId5"/>
          <a:stretch>
            <a:fillRect/>
          </a:stretch>
        </p:blipFill>
        <p:spPr>
          <a:xfrm>
            <a:off x="5943600" y="3181350"/>
            <a:ext cx="2619375" cy="1743075"/>
          </a:xfrm>
          <a:prstGeom prst="rect">
            <a:avLst/>
          </a:prstGeom>
          <a:ln w="50800" cmpd="sng">
            <a:solidFill>
              <a:schemeClr val="tx1"/>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4000" cy="1352549"/>
        </p:xfrm>
        <a:graphic>
          <a:graphicData uri="http://schemas.openxmlformats.org/presentationml/2006/ole">
            <p:oleObj spid="_x0000_s3074" r:id="rId3" imgW="9153503" imgH="2590853" progId="">
              <p:embed/>
            </p:oleObj>
          </a:graphicData>
        </a:graphic>
      </p:graphicFrame>
      <p:sp>
        <p:nvSpPr>
          <p:cNvPr id="4" name="TextBox 3"/>
          <p:cNvSpPr txBox="1"/>
          <p:nvPr/>
        </p:nvSpPr>
        <p:spPr>
          <a:xfrm>
            <a:off x="838200" y="285750"/>
            <a:ext cx="7620000" cy="707886"/>
          </a:xfrm>
          <a:prstGeom prst="rect">
            <a:avLst/>
          </a:prstGeom>
          <a:noFill/>
        </p:spPr>
        <p:txBody>
          <a:bodyPr wrap="square" rtlCol="0">
            <a:spAutoFit/>
          </a:bodyPr>
          <a:lstStyle/>
          <a:p>
            <a:r>
              <a:rPr lang="en-US" sz="4000" b="1" dirty="0" smtClean="0">
                <a:solidFill>
                  <a:schemeClr val="bg1"/>
                </a:solidFill>
                <a:latin typeface="Bahnschrift" pitchFamily="34" charset="0"/>
              </a:rPr>
              <a:t>Sensors Used in Airbag System</a:t>
            </a:r>
            <a:endParaRPr lang="en-US" b="1" dirty="0">
              <a:solidFill>
                <a:schemeClr val="bg1"/>
              </a:solidFill>
              <a:latin typeface="Bahnschrift" pitchFamily="34" charset="0"/>
            </a:endParaRPr>
          </a:p>
        </p:txBody>
      </p:sp>
      <p:sp>
        <p:nvSpPr>
          <p:cNvPr id="5" name="TextBox 4"/>
          <p:cNvSpPr txBox="1"/>
          <p:nvPr/>
        </p:nvSpPr>
        <p:spPr>
          <a:xfrm>
            <a:off x="304800" y="1504950"/>
            <a:ext cx="5029200" cy="1815882"/>
          </a:xfrm>
          <a:prstGeom prst="rect">
            <a:avLst/>
          </a:prstGeom>
          <a:noFill/>
        </p:spPr>
        <p:txBody>
          <a:bodyPr wrap="square" rtlCol="0">
            <a:spAutoFit/>
          </a:bodyPr>
          <a:lstStyle/>
          <a:p>
            <a:r>
              <a:rPr lang="en-US" b="1" dirty="0" smtClean="0">
                <a:latin typeface="Arial Black" pitchFamily="34" charset="0"/>
              </a:rPr>
              <a:t>Seat Occupancy Sensor:</a:t>
            </a:r>
          </a:p>
          <a:p>
            <a:endParaRPr lang="en-US" dirty="0" smtClean="0"/>
          </a:p>
          <a:p>
            <a:r>
              <a:rPr lang="en-US" dirty="0" smtClean="0"/>
              <a:t>A vehicle's passenger occupancy sensor </a:t>
            </a:r>
            <a:r>
              <a:rPr lang="en-US" b="1" dirty="0" smtClean="0"/>
              <a:t>detects whether a passenger is in the seat and decides whether or not to allow the airbag to deploy in the event of an accident</a:t>
            </a:r>
            <a:r>
              <a:rPr lang="en-US" dirty="0" smtClean="0"/>
              <a:t>. If the sensor determines a weight on the seat is not a person, the airbag does not deploy.</a:t>
            </a:r>
          </a:p>
          <a:p>
            <a:endParaRPr lang="en-US" dirty="0"/>
          </a:p>
        </p:txBody>
      </p:sp>
      <p:sp>
        <p:nvSpPr>
          <p:cNvPr id="7" name="TextBox 6"/>
          <p:cNvSpPr txBox="1"/>
          <p:nvPr/>
        </p:nvSpPr>
        <p:spPr>
          <a:xfrm>
            <a:off x="304800" y="3105150"/>
            <a:ext cx="5257800" cy="2031325"/>
          </a:xfrm>
          <a:prstGeom prst="rect">
            <a:avLst/>
          </a:prstGeom>
          <a:noFill/>
        </p:spPr>
        <p:txBody>
          <a:bodyPr wrap="square" rtlCol="0">
            <a:spAutoFit/>
          </a:bodyPr>
          <a:lstStyle/>
          <a:p>
            <a:endParaRPr lang="en-US" b="1" u="sng" dirty="0" smtClean="0">
              <a:latin typeface="Arial Black" pitchFamily="34" charset="0"/>
            </a:endParaRPr>
          </a:p>
          <a:p>
            <a:r>
              <a:rPr lang="en-US" b="1" dirty="0" smtClean="0">
                <a:latin typeface="Arial Black" pitchFamily="34" charset="0"/>
              </a:rPr>
              <a:t>Gyroscope sensor:</a:t>
            </a:r>
          </a:p>
          <a:p>
            <a:endParaRPr lang="en-US" dirty="0" smtClean="0"/>
          </a:p>
          <a:p>
            <a:r>
              <a:rPr lang="en-US" dirty="0" smtClean="0"/>
              <a:t>Gyroscope sensor is a device that can </a:t>
            </a:r>
            <a:r>
              <a:rPr lang="en-US" b="1" dirty="0" smtClean="0"/>
              <a:t>measure and maintain the orientation and angular velocity of an object</a:t>
            </a:r>
            <a:r>
              <a:rPr lang="en-US" dirty="0" smtClean="0"/>
              <a:t>. These are more advanced than accelerometers. These can measure the tilt and lateral orientation of the object whereas accelerometer can only measure the linear motion.</a:t>
            </a:r>
          </a:p>
          <a:p>
            <a:endParaRPr lang="en-US" dirty="0"/>
          </a:p>
        </p:txBody>
      </p:sp>
      <p:pic>
        <p:nvPicPr>
          <p:cNvPr id="9" name="Picture 8" descr="seat.jfif"/>
          <p:cNvPicPr>
            <a:picLocks noChangeAspect="1"/>
          </p:cNvPicPr>
          <p:nvPr/>
        </p:nvPicPr>
        <p:blipFill>
          <a:blip r:embed="rId4"/>
          <a:stretch>
            <a:fillRect/>
          </a:stretch>
        </p:blipFill>
        <p:spPr>
          <a:xfrm>
            <a:off x="6705600" y="1581150"/>
            <a:ext cx="1833563" cy="1524000"/>
          </a:xfrm>
          <a:prstGeom prst="rect">
            <a:avLst/>
          </a:prstGeom>
          <a:ln w="47625" cmpd="sng">
            <a:solidFill>
              <a:schemeClr val="tx1"/>
            </a:solidFill>
          </a:ln>
        </p:spPr>
      </p:pic>
      <p:pic>
        <p:nvPicPr>
          <p:cNvPr id="10" name="Picture 9" descr="gyro.png"/>
          <p:cNvPicPr>
            <a:picLocks noChangeAspect="1"/>
          </p:cNvPicPr>
          <p:nvPr/>
        </p:nvPicPr>
        <p:blipFill>
          <a:blip r:embed="rId5"/>
          <a:srcRect l="48896" t="58480" r="21396" b="13450"/>
          <a:stretch>
            <a:fillRect/>
          </a:stretch>
        </p:blipFill>
        <p:spPr>
          <a:xfrm>
            <a:off x="6705600" y="3562350"/>
            <a:ext cx="1828800" cy="1371600"/>
          </a:xfrm>
          <a:prstGeom prst="rect">
            <a:avLst/>
          </a:prstGeom>
          <a:ln w="50800" cmpd="sng">
            <a:solidFill>
              <a:schemeClr val="tx1"/>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685800" y="1962150"/>
            <a:ext cx="4392176" cy="12861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solidFill>
                  <a:schemeClr val="lt1"/>
                </a:solidFill>
              </a:rPr>
              <a:t>Blockdiagram</a:t>
            </a:r>
            <a:endParaRPr sz="3200">
              <a:solidFill>
                <a:schemeClr val="lt1"/>
              </a:solidFill>
            </a:endParaRPr>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p:nvPr/>
        </p:nvSpPr>
        <p:spPr>
          <a:xfrm>
            <a:off x="125" y="3055300"/>
            <a:ext cx="9144000" cy="211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8"/>
          <p:cNvSpPr txBox="1">
            <a:spLocks noGrp="1"/>
          </p:cNvSpPr>
          <p:nvPr>
            <p:ph type="title"/>
          </p:nvPr>
        </p:nvSpPr>
        <p:spPr>
          <a:xfrm>
            <a:off x="725675"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648" name="Google Shape;648;p68"/>
          <p:cNvSpPr txBox="1">
            <a:spLocks noGrp="1"/>
          </p:cNvSpPr>
          <p:nvPr>
            <p:ph type="ctrTitle" idx="2"/>
          </p:nvPr>
        </p:nvSpPr>
        <p:spPr>
          <a:xfrm>
            <a:off x="457200" y="1428750"/>
            <a:ext cx="38807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Patel Mann</a:t>
            </a:r>
            <a:br>
              <a:rPr lang="en" dirty="0" smtClean="0"/>
            </a:br>
            <a:r>
              <a:rPr lang="en" dirty="0" smtClean="0"/>
              <a:t>(Team Leader)</a:t>
            </a:r>
            <a:endParaRPr/>
          </a:p>
        </p:txBody>
      </p:sp>
      <p:pic>
        <p:nvPicPr>
          <p:cNvPr id="652" name="Google Shape;652;p68"/>
          <p:cNvPicPr preferRelativeResize="0"/>
          <p:nvPr/>
        </p:nvPicPr>
        <p:blipFill rotWithShape="1">
          <a:blip r:embed="rId3">
            <a:alphaModFix amt="26000"/>
          </a:blip>
          <a:srcRect l="9942" t="4506" b="32903"/>
          <a:stretch/>
        </p:blipFill>
        <p:spPr>
          <a:xfrm>
            <a:off x="125" y="3055200"/>
            <a:ext cx="4571874" cy="2118300"/>
          </a:xfrm>
          <a:prstGeom prst="rect">
            <a:avLst/>
          </a:prstGeom>
          <a:noFill/>
          <a:ln>
            <a:noFill/>
          </a:ln>
        </p:spPr>
      </p:pic>
      <p:pic>
        <p:nvPicPr>
          <p:cNvPr id="653" name="Google Shape;653;p68"/>
          <p:cNvPicPr preferRelativeResize="0"/>
          <p:nvPr/>
        </p:nvPicPr>
        <p:blipFill rotWithShape="1">
          <a:blip r:embed="rId4">
            <a:alphaModFix amt="26000"/>
          </a:blip>
          <a:srcRect t="5325" b="25060"/>
          <a:stretch/>
        </p:blipFill>
        <p:spPr>
          <a:xfrm>
            <a:off x="4572250" y="3055200"/>
            <a:ext cx="4571876" cy="2118300"/>
          </a:xfrm>
          <a:prstGeom prst="rect">
            <a:avLst/>
          </a:prstGeom>
          <a:noFill/>
          <a:ln>
            <a:noFill/>
          </a:ln>
        </p:spPr>
      </p:pic>
      <p:sp>
        <p:nvSpPr>
          <p:cNvPr id="10" name="Google Shape;648;p68"/>
          <p:cNvSpPr txBox="1">
            <a:spLocks/>
          </p:cNvSpPr>
          <p:nvPr/>
        </p:nvSpPr>
        <p:spPr>
          <a:xfrm>
            <a:off x="5181600" y="1352550"/>
            <a:ext cx="3429000" cy="457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Lexend Mega"/>
              <a:buNone/>
              <a:tabLst/>
              <a:defRPr/>
            </a:pPr>
            <a:r>
              <a:rPr lang="en-US" sz="2200" b="1" dirty="0" smtClean="0">
                <a:solidFill>
                  <a:schemeClr val="dk2"/>
                </a:solidFill>
                <a:latin typeface="Lexend Mega"/>
                <a:ea typeface="Lexend Mega"/>
                <a:cs typeface="Lexend Mega"/>
                <a:sym typeface="Lexend Mega"/>
              </a:rPr>
              <a:t>Akshit Shekhda</a:t>
            </a:r>
            <a:endParaRPr kumimoji="0" lang="en-US" sz="2200" b="1" i="0" u="none" strike="noStrike" kern="0" cap="none" spc="0" normalizeH="0" baseline="0" noProof="0" dirty="0">
              <a:ln>
                <a:noFill/>
              </a:ln>
              <a:solidFill>
                <a:schemeClr val="dk2"/>
              </a:solidFill>
              <a:effectLst/>
              <a:uLnTx/>
              <a:uFillTx/>
              <a:latin typeface="Lexend Mega"/>
              <a:ea typeface="Lexend Mega"/>
              <a:cs typeface="Lexend Mega"/>
              <a:sym typeface="Lexend Mega"/>
            </a:endParaRPr>
          </a:p>
        </p:txBody>
      </p:sp>
      <p:sp>
        <p:nvSpPr>
          <p:cNvPr id="11" name="Google Shape;648;p68"/>
          <p:cNvSpPr txBox="1">
            <a:spLocks/>
          </p:cNvSpPr>
          <p:nvPr/>
        </p:nvSpPr>
        <p:spPr>
          <a:xfrm>
            <a:off x="685800" y="2419350"/>
            <a:ext cx="3429000" cy="457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Lexend Mega"/>
              <a:buNone/>
              <a:tabLst/>
              <a:defRPr/>
            </a:pPr>
            <a:r>
              <a:rPr kumimoji="0" lang="en-US" sz="2200" b="1" i="0" u="none" strike="noStrike" kern="0" cap="none" spc="0" normalizeH="0" baseline="0" noProof="0" dirty="0" smtClean="0">
                <a:ln>
                  <a:noFill/>
                </a:ln>
                <a:solidFill>
                  <a:schemeClr val="dk2"/>
                </a:solidFill>
                <a:effectLst/>
                <a:uLnTx/>
                <a:uFillTx/>
                <a:latin typeface="Lexend Mega"/>
                <a:ea typeface="Lexend Mega"/>
                <a:cs typeface="Lexend Mega"/>
                <a:sym typeface="Lexend Mega"/>
              </a:rPr>
              <a:t>Ronak</a:t>
            </a:r>
            <a:r>
              <a:rPr kumimoji="0" lang="en-US" sz="2200" b="1" i="0" u="none" strike="noStrike" kern="0" cap="none" spc="0" normalizeH="0" noProof="0" dirty="0" smtClean="0">
                <a:ln>
                  <a:noFill/>
                </a:ln>
                <a:solidFill>
                  <a:schemeClr val="dk2"/>
                </a:solidFill>
                <a:effectLst/>
                <a:uLnTx/>
                <a:uFillTx/>
                <a:latin typeface="Lexend Mega"/>
                <a:ea typeface="Lexend Mega"/>
                <a:cs typeface="Lexend Mega"/>
                <a:sym typeface="Lexend Mega"/>
              </a:rPr>
              <a:t> Patel</a:t>
            </a:r>
            <a:endParaRPr kumimoji="0" lang="en-US" sz="2200" b="1" i="0" u="none" strike="noStrike" kern="0" cap="none" spc="0" normalizeH="0" baseline="0" noProof="0" dirty="0">
              <a:ln>
                <a:noFill/>
              </a:ln>
              <a:solidFill>
                <a:schemeClr val="dk2"/>
              </a:solidFill>
              <a:effectLst/>
              <a:uLnTx/>
              <a:uFillTx/>
              <a:latin typeface="Lexend Mega"/>
              <a:ea typeface="Lexend Mega"/>
              <a:cs typeface="Lexend Mega"/>
              <a:sym typeface="Lexend Mega"/>
            </a:endParaRPr>
          </a:p>
        </p:txBody>
      </p:sp>
      <p:sp>
        <p:nvSpPr>
          <p:cNvPr id="12" name="Google Shape;648;p68"/>
          <p:cNvSpPr txBox="1">
            <a:spLocks/>
          </p:cNvSpPr>
          <p:nvPr/>
        </p:nvSpPr>
        <p:spPr>
          <a:xfrm>
            <a:off x="5105400" y="2419350"/>
            <a:ext cx="3429000" cy="457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Lexend Mega"/>
              <a:buNone/>
              <a:tabLst/>
              <a:defRPr/>
            </a:pPr>
            <a:r>
              <a:rPr lang="en-US" sz="2200" b="1" dirty="0" smtClean="0">
                <a:solidFill>
                  <a:schemeClr val="dk2"/>
                </a:solidFill>
                <a:latin typeface="Lexend Mega"/>
                <a:ea typeface="Lexend Mega"/>
                <a:cs typeface="Lexend Mega"/>
                <a:sym typeface="Lexend Mega"/>
              </a:rPr>
              <a:t>Harsh Mistry</a:t>
            </a:r>
            <a:endParaRPr kumimoji="0" lang="en-US" sz="2200" b="1" i="0" u="none" strike="noStrike" kern="0" cap="none" spc="0" normalizeH="0" baseline="0" noProof="0" dirty="0">
              <a:ln>
                <a:noFill/>
              </a:ln>
              <a:solidFill>
                <a:schemeClr val="dk2"/>
              </a:solidFill>
              <a:effectLst/>
              <a:uLnTx/>
              <a:uFillTx/>
              <a:latin typeface="Lexend Mega"/>
              <a:ea typeface="Lexend Mega"/>
              <a:cs typeface="Lexend Mega"/>
              <a:sym typeface="Lexend Mega"/>
            </a:endParaRPr>
          </a:p>
        </p:txBody>
      </p:sp>
      <p:sp>
        <p:nvSpPr>
          <p:cNvPr id="15" name="TextBox 14"/>
          <p:cNvSpPr txBox="1"/>
          <p:nvPr/>
        </p:nvSpPr>
        <p:spPr>
          <a:xfrm>
            <a:off x="152400" y="3257550"/>
            <a:ext cx="5791200" cy="461665"/>
          </a:xfrm>
          <a:prstGeom prst="rect">
            <a:avLst/>
          </a:prstGeom>
          <a:noFill/>
        </p:spPr>
        <p:txBody>
          <a:bodyPr wrap="square" rtlCol="0">
            <a:spAutoFit/>
          </a:bodyPr>
          <a:lstStyle/>
          <a:p>
            <a:r>
              <a:rPr lang="en-US" sz="2400" b="1" dirty="0" smtClean="0">
                <a:solidFill>
                  <a:schemeClr val="bg1"/>
                </a:solidFill>
                <a:latin typeface="Inter" charset="0"/>
                <a:ea typeface="Inter" charset="0"/>
              </a:rPr>
              <a:t>Mentor: Prof. Vimal Bhatt</a:t>
            </a:r>
            <a:endParaRPr lang="en-US" sz="2400" b="1" dirty="0">
              <a:solidFill>
                <a:schemeClr val="bg1"/>
              </a:solidFill>
              <a:latin typeface="Inter" charset="0"/>
              <a:ea typeface="Inter" charset="0"/>
            </a:endParaRPr>
          </a:p>
        </p:txBody>
      </p:sp>
      <p:sp>
        <p:nvSpPr>
          <p:cNvPr id="16" name="TextBox 15"/>
          <p:cNvSpPr txBox="1"/>
          <p:nvPr/>
        </p:nvSpPr>
        <p:spPr>
          <a:xfrm>
            <a:off x="6248400" y="4497169"/>
            <a:ext cx="5791200" cy="646331"/>
          </a:xfrm>
          <a:prstGeom prst="rect">
            <a:avLst/>
          </a:prstGeom>
          <a:noFill/>
        </p:spPr>
        <p:txBody>
          <a:bodyPr wrap="square" rtlCol="0">
            <a:spAutoFit/>
          </a:bodyPr>
          <a:lstStyle/>
          <a:p>
            <a:r>
              <a:rPr lang="en-US" sz="3600" b="1" dirty="0" smtClean="0">
                <a:solidFill>
                  <a:schemeClr val="bg1"/>
                </a:solidFill>
                <a:latin typeface="Inter" charset="0"/>
                <a:ea typeface="Inter" charset="0"/>
              </a:rPr>
              <a:t>VSITR-KSV</a:t>
            </a:r>
            <a:endParaRPr lang="en-US" sz="2400" b="1" dirty="0">
              <a:solidFill>
                <a:schemeClr val="bg1"/>
              </a:solidFill>
              <a:latin typeface="Inter" charset="0"/>
              <a:ea typeface="Inter"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5143500"/>
          </a:xfrm>
          <a:prstGeom prst="rect">
            <a:avLst/>
          </a:prstGeom>
        </p:spPr>
      </p:pic>
      <p:sp>
        <p:nvSpPr>
          <p:cNvPr id="3" name="Rounded Rectangle 2"/>
          <p:cNvSpPr/>
          <p:nvPr/>
        </p:nvSpPr>
        <p:spPr>
          <a:xfrm>
            <a:off x="5105400" y="1885950"/>
            <a:ext cx="1434662" cy="697624"/>
          </a:xfrm>
          <a:prstGeom prst="round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3500000" scaled="1"/>
            <a:tileRect/>
          </a:gradFill>
          <a:ln w="38100">
            <a:solidFill>
              <a:schemeClr val="tx2">
                <a:lumMod val="50000"/>
              </a:schemeClr>
            </a:solidFill>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4" name="Straight Connector 3"/>
          <p:cNvCxnSpPr/>
          <p:nvPr/>
        </p:nvCxnSpPr>
        <p:spPr>
          <a:xfrm>
            <a:off x="7315201" y="2114550"/>
            <a:ext cx="157655" cy="0"/>
          </a:xfrm>
          <a:prstGeom prst="line">
            <a:avLst/>
          </a:prstGeom>
        </p:spPr>
        <p:style>
          <a:lnRef idx="1">
            <a:schemeClr val="dk1"/>
          </a:lnRef>
          <a:fillRef idx="0">
            <a:schemeClr val="dk1"/>
          </a:fillRef>
          <a:effectRef idx="0">
            <a:schemeClr val="dk1"/>
          </a:effectRef>
          <a:fontRef idx="minor">
            <a:schemeClr val="tx1"/>
          </a:fontRef>
        </p:style>
      </p:cxnSp>
      <p:sp>
        <p:nvSpPr>
          <p:cNvPr id="5" name="Flowchart: Connector 4"/>
          <p:cNvSpPr/>
          <p:nvPr/>
        </p:nvSpPr>
        <p:spPr>
          <a:xfrm>
            <a:off x="5257801" y="1943100"/>
            <a:ext cx="157655" cy="1182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rot="16200000" flipH="1" flipV="1">
            <a:off x="5278164" y="1998936"/>
            <a:ext cx="114300" cy="262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H="1">
            <a:off x="5255172" y="2006162"/>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H="1">
            <a:off x="62484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81600" y="2628900"/>
            <a:ext cx="1016624" cy="307777"/>
          </a:xfrm>
          <a:prstGeom prst="rect">
            <a:avLst/>
          </a:prstGeom>
        </p:spPr>
        <p:txBody>
          <a:bodyPr wrap="none">
            <a:spAutoFit/>
          </a:bodyPr>
          <a:lstStyle/>
          <a:p>
            <a:pPr algn="ctr"/>
            <a:r>
              <a:rPr lang="en-IN" dirty="0" smtClean="0">
                <a:solidFill>
                  <a:srgbClr val="FFFF00"/>
                </a:solidFill>
                <a:latin typeface="Berlin Sans FB" panose="020E0602020502020306" pitchFamily="34" charset="0"/>
              </a:rPr>
              <a:t>Our Device</a:t>
            </a:r>
            <a:endParaRPr lang="en-IN" dirty="0">
              <a:solidFill>
                <a:srgbClr val="FFFF00"/>
              </a:solidFill>
              <a:latin typeface="Berlin Sans FB" panose="020E0602020502020306" pitchFamily="34" charset="0"/>
            </a:endParaRPr>
          </a:p>
        </p:txBody>
      </p:sp>
      <p:sp>
        <p:nvSpPr>
          <p:cNvPr id="22" name="Rectangle 21"/>
          <p:cNvSpPr/>
          <p:nvPr/>
        </p:nvSpPr>
        <p:spPr>
          <a:xfrm>
            <a:off x="7239000" y="0"/>
            <a:ext cx="1905000" cy="914400"/>
          </a:xfrm>
          <a:prstGeom prst="rect">
            <a:avLst/>
          </a:prstGeom>
          <a:solidFill>
            <a:srgbClr val="3A3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3962400" y="133350"/>
            <a:ext cx="5943599" cy="584775"/>
          </a:xfrm>
          <a:prstGeom prst="rect">
            <a:avLst/>
          </a:prstGeom>
          <a:noFill/>
        </p:spPr>
        <p:txBody>
          <a:bodyPr wrap="square" lIns="91440" tIns="45720" rIns="91440" bIns="45720">
            <a:spAutoFit/>
          </a:bodyPr>
          <a:lstStyle/>
          <a:p>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IN" sz="3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mplementation Diagram !</a:t>
            </a:r>
          </a:p>
        </p:txBody>
      </p:sp>
      <p:sp>
        <p:nvSpPr>
          <p:cNvPr id="33" name="Cloud Callout 32"/>
          <p:cNvSpPr/>
          <p:nvPr/>
        </p:nvSpPr>
        <p:spPr>
          <a:xfrm>
            <a:off x="4800601" y="857250"/>
            <a:ext cx="1942081" cy="87513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600" dirty="0"/>
          </a:p>
        </p:txBody>
      </p:sp>
      <p:sp>
        <p:nvSpPr>
          <p:cNvPr id="34" name="TextBox 33"/>
          <p:cNvSpPr txBox="1"/>
          <p:nvPr/>
        </p:nvSpPr>
        <p:spPr>
          <a:xfrm>
            <a:off x="5142481" y="914400"/>
            <a:ext cx="1600200" cy="954107"/>
          </a:xfrm>
          <a:prstGeom prst="rect">
            <a:avLst/>
          </a:prstGeom>
          <a:noFill/>
        </p:spPr>
        <p:txBody>
          <a:bodyPr wrap="square" rtlCol="0">
            <a:spAutoFit/>
          </a:bodyPr>
          <a:lstStyle/>
          <a:p>
            <a:r>
              <a:rPr lang="en-IN" dirty="0" smtClean="0"/>
              <a:t>Message and Location sent successfully</a:t>
            </a:r>
          </a:p>
          <a:p>
            <a:endParaRPr lang="en-US" dirty="0"/>
          </a:p>
        </p:txBody>
      </p:sp>
      <p:cxnSp>
        <p:nvCxnSpPr>
          <p:cNvPr id="53" name="Straight Connector 52"/>
          <p:cNvCxnSpPr/>
          <p:nvPr/>
        </p:nvCxnSpPr>
        <p:spPr>
          <a:xfrm rot="10800000" flipH="1">
            <a:off x="52578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flipH="1">
            <a:off x="62484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0800000" flipH="1">
            <a:off x="52578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lowchart: Connector 56"/>
          <p:cNvSpPr/>
          <p:nvPr/>
        </p:nvSpPr>
        <p:spPr>
          <a:xfrm>
            <a:off x="5257801" y="2400300"/>
            <a:ext cx="157655" cy="1182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lowchart: Connector 57"/>
          <p:cNvSpPr/>
          <p:nvPr/>
        </p:nvSpPr>
        <p:spPr>
          <a:xfrm>
            <a:off x="6248401" y="2400300"/>
            <a:ext cx="157655" cy="1182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lowchart: Connector 58"/>
          <p:cNvSpPr/>
          <p:nvPr/>
        </p:nvSpPr>
        <p:spPr>
          <a:xfrm>
            <a:off x="6248401" y="1943100"/>
            <a:ext cx="157655" cy="1182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0" name="Straight Connector 59"/>
          <p:cNvCxnSpPr/>
          <p:nvPr/>
        </p:nvCxnSpPr>
        <p:spPr>
          <a:xfrm rot="10800000" flipH="1">
            <a:off x="52578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flipH="1">
            <a:off x="6248401" y="24574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0800000" flipH="1">
            <a:off x="6248401" y="2000250"/>
            <a:ext cx="157655" cy="1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flipV="1">
            <a:off x="5278164" y="2456136"/>
            <a:ext cx="114300" cy="262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flipV="1">
            <a:off x="6268764" y="2456136"/>
            <a:ext cx="114300" cy="262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flipV="1">
            <a:off x="6268764" y="1998936"/>
            <a:ext cx="114300" cy="262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rcuit-diagram-car-accident.png"/>
          <p:cNvPicPr>
            <a:picLocks noChangeAspect="1"/>
          </p:cNvPicPr>
          <p:nvPr/>
        </p:nvPicPr>
        <p:blipFill>
          <a:blip r:embed="rId3"/>
          <a:stretch>
            <a:fillRect/>
          </a:stretch>
        </p:blipFill>
        <p:spPr>
          <a:xfrm>
            <a:off x="0" y="1"/>
            <a:ext cx="11201400" cy="5143500"/>
          </a:xfrm>
          <a:prstGeom prst="rect">
            <a:avLst/>
          </a:prstGeom>
        </p:spPr>
      </p:pic>
      <p:sp>
        <p:nvSpPr>
          <p:cNvPr id="3" name="Rectangle 2"/>
          <p:cNvSpPr/>
          <p:nvPr/>
        </p:nvSpPr>
        <p:spPr>
          <a:xfrm>
            <a:off x="4343400" y="4286250"/>
            <a:ext cx="4572000"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14400" y="171450"/>
            <a:ext cx="731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4400" y="0"/>
            <a:ext cx="7772400" cy="923330"/>
          </a:xfrm>
          <a:prstGeom prst="rect">
            <a:avLst/>
          </a:prstGeom>
          <a:noFill/>
        </p:spPr>
        <p:txBody>
          <a:bodyPr wrap="square" rtlCol="0">
            <a:spAutoFit/>
          </a:bodyPr>
          <a:lstStyle/>
          <a:p>
            <a:pPr algn="ctr"/>
            <a:r>
              <a:rPr lang="en-US" sz="5400" dirty="0" smtClean="0"/>
              <a:t>Circuit Diagram </a:t>
            </a:r>
            <a:endParaRPr lang="en-US" sz="5400" dirty="0"/>
          </a:p>
        </p:txBody>
      </p:sp>
      <p:sp>
        <p:nvSpPr>
          <p:cNvPr id="7" name="Rectangle 6"/>
          <p:cNvSpPr/>
          <p:nvPr/>
        </p:nvSpPr>
        <p:spPr>
          <a:xfrm>
            <a:off x="2667000" y="971550"/>
            <a:ext cx="21336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48400" y="1200150"/>
            <a:ext cx="21336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a:t>
            </a:r>
            <a:endParaRPr lang="en-US" dirty="0"/>
          </a:p>
        </p:txBody>
      </p:sp>
      <p:sp>
        <p:nvSpPr>
          <p:cNvPr id="3" name="Title 2"/>
          <p:cNvSpPr>
            <a:spLocks noGrp="1"/>
          </p:cNvSpPr>
          <p:nvPr>
            <p:ph type="ctrTitle" idx="2"/>
          </p:nvPr>
        </p:nvSpPr>
        <p:spPr>
          <a:xfrm>
            <a:off x="914400" y="1276350"/>
            <a:ext cx="2744100" cy="774900"/>
          </a:xfrm>
        </p:spPr>
        <p:txBody>
          <a:bodyPr/>
          <a:lstStyle/>
          <a:p>
            <a:r>
              <a:rPr lang="en-US" dirty="0" smtClean="0"/>
              <a:t>Circuit </a:t>
            </a:r>
            <a:endParaRPr lang="en-US" dirty="0"/>
          </a:p>
        </p:txBody>
      </p:sp>
      <p:sp>
        <p:nvSpPr>
          <p:cNvPr id="4" name="Subtitle 3"/>
          <p:cNvSpPr>
            <a:spLocks noGrp="1"/>
          </p:cNvSpPr>
          <p:nvPr>
            <p:ph type="subTitle" idx="1"/>
          </p:nvPr>
        </p:nvSpPr>
        <p:spPr/>
        <p:txBody>
          <a:bodyPr/>
          <a:lstStyle/>
          <a:p>
            <a:endParaRPr lang="en-US" dirty="0"/>
          </a:p>
        </p:txBody>
      </p:sp>
      <p:sp>
        <p:nvSpPr>
          <p:cNvPr id="5" name="Title 4"/>
          <p:cNvSpPr>
            <a:spLocks noGrp="1"/>
          </p:cNvSpPr>
          <p:nvPr>
            <p:ph type="ctrTitle" idx="3"/>
          </p:nvPr>
        </p:nvSpPr>
        <p:spPr>
          <a:xfrm>
            <a:off x="5486400" y="1276350"/>
            <a:ext cx="2744100" cy="774900"/>
          </a:xfrm>
        </p:spPr>
        <p:txBody>
          <a:bodyPr/>
          <a:lstStyle/>
          <a:p>
            <a:r>
              <a:rPr lang="en-US" dirty="0" smtClean="0"/>
              <a:t>O</a:t>
            </a:r>
            <a:r>
              <a:rPr lang="en-US" dirty="0" smtClean="0"/>
              <a:t>utput</a:t>
            </a:r>
            <a:endParaRPr lang="en-US" dirty="0"/>
          </a:p>
        </p:txBody>
      </p:sp>
      <p:sp>
        <p:nvSpPr>
          <p:cNvPr id="6" name="Subtitle 5"/>
          <p:cNvSpPr>
            <a:spLocks noGrp="1"/>
          </p:cNvSpPr>
          <p:nvPr>
            <p:ph type="subTitle" idx="4"/>
          </p:nvPr>
        </p:nvSpPr>
        <p:spPr/>
        <p:txBody>
          <a:bodyPr/>
          <a:lstStyle/>
          <a:p>
            <a:endParaRPr lang="en-US" dirty="0"/>
          </a:p>
        </p:txBody>
      </p:sp>
      <p:pic>
        <p:nvPicPr>
          <p:cNvPr id="7" name="Picture 6" descr="xxx.jpg"/>
          <p:cNvPicPr>
            <a:picLocks noChangeAspect="1"/>
          </p:cNvPicPr>
          <p:nvPr/>
        </p:nvPicPr>
        <p:blipFill>
          <a:blip r:embed="rId2"/>
          <a:stretch>
            <a:fillRect/>
          </a:stretch>
        </p:blipFill>
        <p:spPr>
          <a:xfrm rot="5400000">
            <a:off x="771524" y="1343024"/>
            <a:ext cx="3028950" cy="457200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WhatsApp Image 2022-05-01 at 1.32.00 AM.jpeg"/>
          <p:cNvPicPr>
            <a:picLocks noChangeAspect="1"/>
          </p:cNvPicPr>
          <p:nvPr/>
        </p:nvPicPr>
        <p:blipFill>
          <a:blip r:embed="rId3"/>
          <a:stretch>
            <a:fillRect/>
          </a:stretch>
        </p:blipFill>
        <p:spPr>
          <a:xfrm>
            <a:off x="4572000" y="2114550"/>
            <a:ext cx="4572000" cy="3028950"/>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152400" y="1123950"/>
            <a:ext cx="5334000" cy="12861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Further Implementation</a:t>
            </a:r>
            <a:endParaRPr sz="3200">
              <a:solidFill>
                <a:schemeClr val="lt1"/>
              </a:solidFill>
            </a:endParaRPr>
          </a:p>
        </p:txBody>
      </p:sp>
      <p:cxnSp>
        <p:nvCxnSpPr>
          <p:cNvPr id="258" name="Google Shape;258;p42"/>
          <p:cNvCxnSpPr/>
          <p:nvPr/>
        </p:nvCxnSpPr>
        <p:spPr>
          <a:xfrm rot="5400000">
            <a:off x="1943894" y="1999456"/>
            <a:ext cx="76200" cy="1588"/>
          </a:xfrm>
          <a:prstGeom prst="straightConnector1">
            <a:avLst/>
          </a:prstGeom>
          <a:noFill/>
          <a:ln w="9525" cap="flat" cmpd="sng">
            <a:solidFill>
              <a:schemeClr val="lt1"/>
            </a:solidFill>
            <a:prstDash val="solid"/>
            <a:round/>
            <a:headEnd type="none" w="med" len="med"/>
            <a:tailEnd type="none" w="med" len="med"/>
          </a:ln>
        </p:spPr>
      </p:cxnSp>
      <p:sp>
        <p:nvSpPr>
          <p:cNvPr id="10" name="Title 9"/>
          <p:cNvSpPr>
            <a:spLocks noGrp="1"/>
          </p:cNvSpPr>
          <p:nvPr>
            <p:ph type="title" idx="2"/>
          </p:nvPr>
        </p:nvSpPr>
        <p:spPr>
          <a:xfrm rot="16980418" flipV="1">
            <a:off x="4042200" y="3796713"/>
            <a:ext cx="48194" cy="45719"/>
          </a:xfrm>
        </p:spPr>
        <p:txBody>
          <a:bodyP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692900" cy="572700"/>
          </a:xfrm>
        </p:spPr>
        <p:txBody>
          <a:bodyPr/>
          <a:lstStyle/>
          <a:p>
            <a:r>
              <a:rPr lang="en-US" dirty="0" smtClean="0"/>
              <a:t>Further Implementation</a:t>
            </a:r>
            <a:endParaRPr lang="en-US" dirty="0"/>
          </a:p>
        </p:txBody>
      </p:sp>
      <p:sp>
        <p:nvSpPr>
          <p:cNvPr id="3" name="Title 2"/>
          <p:cNvSpPr>
            <a:spLocks noGrp="1"/>
          </p:cNvSpPr>
          <p:nvPr>
            <p:ph type="ctrTitle" idx="2"/>
          </p:nvPr>
        </p:nvSpPr>
        <p:spPr>
          <a:xfrm>
            <a:off x="533400" y="1200150"/>
            <a:ext cx="3581400" cy="774900"/>
          </a:xfrm>
        </p:spPr>
        <p:txBody>
          <a:bodyPr/>
          <a:lstStyle/>
          <a:p>
            <a:r>
              <a:rPr lang="en-US" dirty="0" smtClean="0"/>
              <a:t>1.MQ3 Sensor</a:t>
            </a:r>
            <a:endParaRPr lang="en-US" dirty="0"/>
          </a:p>
        </p:txBody>
      </p:sp>
      <p:sp>
        <p:nvSpPr>
          <p:cNvPr id="5" name="Title 4"/>
          <p:cNvSpPr>
            <a:spLocks noGrp="1"/>
          </p:cNvSpPr>
          <p:nvPr>
            <p:ph type="ctrTitle" idx="3"/>
          </p:nvPr>
        </p:nvSpPr>
        <p:spPr>
          <a:xfrm>
            <a:off x="5486400" y="1200150"/>
            <a:ext cx="2744100" cy="774900"/>
          </a:xfrm>
        </p:spPr>
        <p:txBody>
          <a:bodyPr/>
          <a:lstStyle/>
          <a:p>
            <a:r>
              <a:rPr lang="en-US" dirty="0" smtClean="0"/>
              <a:t>2.Web App</a:t>
            </a:r>
            <a:endParaRPr lang="en-US" dirty="0"/>
          </a:p>
        </p:txBody>
      </p:sp>
      <p:sp>
        <p:nvSpPr>
          <p:cNvPr id="7" name="TextBox 6"/>
          <p:cNvSpPr txBox="1"/>
          <p:nvPr/>
        </p:nvSpPr>
        <p:spPr>
          <a:xfrm>
            <a:off x="0" y="1962150"/>
            <a:ext cx="4495800" cy="3539430"/>
          </a:xfrm>
          <a:prstGeom prst="rect">
            <a:avLst/>
          </a:prstGeom>
          <a:noFill/>
        </p:spPr>
        <p:txBody>
          <a:bodyPr wrap="square" rtlCol="0">
            <a:spAutoFit/>
          </a:bodyPr>
          <a:lstStyle/>
          <a:p>
            <a:pPr>
              <a:buClr>
                <a:schemeClr val="bg1"/>
              </a:buClr>
              <a:buFont typeface="Wingdings" pitchFamily="2" charset="2"/>
              <a:buChar char="q"/>
            </a:pPr>
            <a:r>
              <a:rPr lang="en-US" dirty="0" smtClean="0">
                <a:solidFill>
                  <a:schemeClr val="bg1"/>
                </a:solidFill>
              </a:rPr>
              <a:t> The Grove - Gas Sensor(MQ3) module is useful for gas leakage detection (in home and industry). It is suitable for detecting </a:t>
            </a:r>
            <a:r>
              <a:rPr lang="en-US" b="1" dirty="0" smtClean="0">
                <a:solidFill>
                  <a:schemeClr val="bg1"/>
                </a:solidFill>
              </a:rPr>
              <a:t>Alcohol</a:t>
            </a:r>
            <a:r>
              <a:rPr lang="en-US" dirty="0" smtClean="0">
                <a:solidFill>
                  <a:schemeClr val="bg1"/>
                </a:solidFill>
              </a:rPr>
              <a:t>, Benzine, CH4, Hexane, LPG, CO. Due to its high sensitivity and fast response time, measurements can be taken as soon as possible.</a:t>
            </a:r>
          </a:p>
          <a:p>
            <a:pPr>
              <a:buClr>
                <a:schemeClr val="bg1"/>
              </a:buClr>
              <a:buFont typeface="Wingdings" pitchFamily="2" charset="2"/>
              <a:buChar char="q"/>
            </a:pPr>
            <a:r>
              <a:rPr lang="en-US" dirty="0" smtClean="0">
                <a:solidFill>
                  <a:schemeClr val="bg1"/>
                </a:solidFill>
              </a:rPr>
              <a:t> We will attach MQ3 Sensor with our device, so whenever the driver enters the car MQ3 sensor will detect if the driver is drunk or not and if the driver is drunk  the car engine will not gets ON and send alert to close ones.</a:t>
            </a:r>
          </a:p>
          <a:p>
            <a:pPr>
              <a:buClr>
                <a:schemeClr val="bg1"/>
              </a:buClr>
              <a:buFont typeface="Wingdings" pitchFamily="2" charset="2"/>
              <a:buChar char="q"/>
            </a:pPr>
            <a:r>
              <a:rPr lang="en-US" dirty="0" smtClean="0">
                <a:solidFill>
                  <a:schemeClr val="bg1"/>
                </a:solidFill>
              </a:rPr>
              <a:t>If the driver, drinks while driving then the led sensor will blink and send alert  to close ones.  </a:t>
            </a:r>
          </a:p>
          <a:p>
            <a:pPr>
              <a:buFont typeface="Wingdings" pitchFamily="2" charset="2"/>
              <a:buChar char="q"/>
            </a:pPr>
            <a:endParaRPr lang="en-US" dirty="0" smtClean="0">
              <a:solidFill>
                <a:schemeClr val="bg1"/>
              </a:solidFill>
            </a:endParaRPr>
          </a:p>
          <a:p>
            <a:pPr>
              <a:buFont typeface="Wingdings" pitchFamily="2" charset="2"/>
              <a:buChar char="q"/>
            </a:pPr>
            <a:endParaRPr lang="en-US" dirty="0" smtClean="0">
              <a:solidFill>
                <a:schemeClr val="bg1"/>
              </a:solidFill>
            </a:endParaRPr>
          </a:p>
          <a:p>
            <a:pPr>
              <a:buFont typeface="Wingdings" pitchFamily="2" charset="2"/>
              <a:buChar char="q"/>
            </a:pPr>
            <a:endParaRPr lang="en-US" dirty="0"/>
          </a:p>
        </p:txBody>
      </p:sp>
      <p:sp>
        <p:nvSpPr>
          <p:cNvPr id="9" name="TextBox 8"/>
          <p:cNvSpPr txBox="1"/>
          <p:nvPr/>
        </p:nvSpPr>
        <p:spPr>
          <a:xfrm>
            <a:off x="4800600" y="1962151"/>
            <a:ext cx="4038600" cy="1384995"/>
          </a:xfrm>
          <a:prstGeom prst="rect">
            <a:avLst/>
          </a:prstGeom>
          <a:noFill/>
        </p:spPr>
        <p:txBody>
          <a:bodyPr wrap="square" rtlCol="0">
            <a:spAutoFit/>
          </a:bodyPr>
          <a:lstStyle/>
          <a:p>
            <a:r>
              <a:rPr lang="en-US" dirty="0" smtClean="0">
                <a:solidFill>
                  <a:schemeClr val="bg2"/>
                </a:solidFill>
              </a:rPr>
              <a:t>Furthermore we are designing an web application which will collect close relative ‘s data and accordingly make changes in the Device code and also maintains the record.</a:t>
            </a:r>
          </a:p>
          <a:p>
            <a:endParaRPr lang="en-US" dirty="0" smtClean="0"/>
          </a:p>
          <a:p>
            <a:endParaRPr lang="en-US" b="1" dirty="0"/>
          </a:p>
        </p:txBody>
      </p:sp>
      <p:sp>
        <p:nvSpPr>
          <p:cNvPr id="10" name="TextBox 9"/>
          <p:cNvSpPr txBox="1"/>
          <p:nvPr/>
        </p:nvSpPr>
        <p:spPr>
          <a:xfrm>
            <a:off x="4724400" y="3028950"/>
            <a:ext cx="3581400" cy="307777"/>
          </a:xfrm>
          <a:prstGeom prst="rect">
            <a:avLst/>
          </a:prstGeom>
          <a:noFill/>
        </p:spPr>
        <p:txBody>
          <a:bodyPr wrap="square" rtlCol="0">
            <a:spAutoFit/>
          </a:bodyPr>
          <a:lstStyle/>
          <a:p>
            <a:pPr>
              <a:buFont typeface="Wingdings" pitchFamily="2" charset="2"/>
              <a:buChar char="q"/>
            </a:pPr>
            <a:r>
              <a:rPr lang="en-US" b="1" dirty="0" smtClean="0">
                <a:solidFill>
                  <a:schemeClr val="bg2">
                    <a:lumMod val="50000"/>
                  </a:schemeClr>
                </a:solidFill>
                <a:latin typeface="Lexend Mega" charset="0"/>
              </a:rPr>
              <a:t> </a:t>
            </a:r>
            <a:r>
              <a:rPr lang="en-US" b="1" dirty="0" smtClean="0">
                <a:solidFill>
                  <a:schemeClr val="bg2"/>
                </a:solidFill>
                <a:latin typeface="Lexend Mega" charset="0"/>
              </a:rPr>
              <a:t>Technology used:</a:t>
            </a:r>
            <a:endParaRPr lang="en-US" b="1" dirty="0">
              <a:solidFill>
                <a:schemeClr val="bg2"/>
              </a:solidFill>
              <a:latin typeface="Lexend Mega" charset="0"/>
            </a:endParaRPr>
          </a:p>
        </p:txBody>
      </p:sp>
      <p:sp>
        <p:nvSpPr>
          <p:cNvPr id="11" name="TextBox 10"/>
          <p:cNvSpPr txBox="1"/>
          <p:nvPr/>
        </p:nvSpPr>
        <p:spPr>
          <a:xfrm>
            <a:off x="4800600" y="3333750"/>
            <a:ext cx="3581400" cy="2062103"/>
          </a:xfrm>
          <a:prstGeom prst="rect">
            <a:avLst/>
          </a:prstGeom>
          <a:noFill/>
        </p:spPr>
        <p:txBody>
          <a:bodyPr wrap="square" rtlCol="0">
            <a:spAutoFit/>
          </a:bodyPr>
          <a:lstStyle/>
          <a:p>
            <a:r>
              <a:rPr lang="en-US" sz="1200" b="1" dirty="0" smtClean="0">
                <a:solidFill>
                  <a:schemeClr val="bg2"/>
                </a:solidFill>
              </a:rPr>
              <a:t>Frontend:</a:t>
            </a:r>
            <a:r>
              <a:rPr lang="en-US" sz="1200" dirty="0" smtClean="0">
                <a:solidFill>
                  <a:schemeClr val="bg2"/>
                </a:solidFill>
              </a:rPr>
              <a:t> </a:t>
            </a:r>
          </a:p>
          <a:p>
            <a:r>
              <a:rPr lang="en-US" sz="1200" dirty="0" smtClean="0">
                <a:solidFill>
                  <a:schemeClr val="bg2"/>
                </a:solidFill>
                <a:latin typeface="Inter" charset="0"/>
                <a:ea typeface="Inter" charset="0"/>
              </a:rPr>
              <a:t>	HTML, CSS, JAVASCRIPT</a:t>
            </a:r>
          </a:p>
          <a:p>
            <a:r>
              <a:rPr lang="en-US" sz="1200" b="1" dirty="0" smtClean="0">
                <a:solidFill>
                  <a:schemeClr val="bg2"/>
                </a:solidFill>
              </a:rPr>
              <a:t>Backend: </a:t>
            </a:r>
          </a:p>
          <a:p>
            <a:r>
              <a:rPr lang="en-US" sz="1200" dirty="0" smtClean="0">
                <a:solidFill>
                  <a:schemeClr val="bg2"/>
                </a:solidFill>
              </a:rPr>
              <a:t>	</a:t>
            </a:r>
            <a:r>
              <a:rPr lang="en-US" sz="1200" dirty="0" err="1" smtClean="0">
                <a:solidFill>
                  <a:schemeClr val="bg2"/>
                </a:solidFill>
                <a:latin typeface="Inter" charset="0"/>
                <a:ea typeface="Inter" charset="0"/>
              </a:rPr>
              <a:t>Pyserial</a:t>
            </a:r>
            <a:r>
              <a:rPr lang="en-US" sz="1200" dirty="0" smtClean="0">
                <a:solidFill>
                  <a:schemeClr val="bg2"/>
                </a:solidFill>
                <a:latin typeface="Inter" charset="0"/>
                <a:ea typeface="Inter" charset="0"/>
              </a:rPr>
              <a:t>, </a:t>
            </a:r>
            <a:r>
              <a:rPr lang="en-US" sz="1200" dirty="0" err="1" smtClean="0">
                <a:solidFill>
                  <a:schemeClr val="bg2"/>
                </a:solidFill>
                <a:latin typeface="Inter" charset="0"/>
                <a:ea typeface="Inter" charset="0"/>
              </a:rPr>
              <a:t>Conda</a:t>
            </a:r>
            <a:r>
              <a:rPr lang="en-US" sz="1200" dirty="0" smtClean="0">
                <a:solidFill>
                  <a:schemeClr val="bg2"/>
                </a:solidFill>
                <a:latin typeface="Inter" charset="0"/>
                <a:ea typeface="Inter" charset="0"/>
              </a:rPr>
              <a:t>, Python, </a:t>
            </a:r>
            <a:r>
              <a:rPr lang="en-US" sz="1200" dirty="0" err="1" smtClean="0">
                <a:solidFill>
                  <a:schemeClr val="bg2"/>
                </a:solidFill>
                <a:latin typeface="Inter" charset="0"/>
                <a:ea typeface="Inter" charset="0"/>
              </a:rPr>
              <a:t>Pypi</a:t>
            </a:r>
            <a:endParaRPr lang="en-US" sz="1200" dirty="0" smtClean="0">
              <a:solidFill>
                <a:schemeClr val="bg2"/>
              </a:solidFill>
              <a:latin typeface="Inter" charset="0"/>
              <a:ea typeface="Inter" charset="0"/>
            </a:endParaRPr>
          </a:p>
          <a:p>
            <a:r>
              <a:rPr lang="en-US" sz="1200" b="1" dirty="0" smtClean="0">
                <a:solidFill>
                  <a:schemeClr val="bg2"/>
                </a:solidFill>
              </a:rPr>
              <a:t>Database</a:t>
            </a:r>
            <a:r>
              <a:rPr lang="en-US" sz="1200" dirty="0" smtClean="0">
                <a:solidFill>
                  <a:schemeClr val="bg2"/>
                </a:solidFill>
              </a:rPr>
              <a:t>: </a:t>
            </a:r>
          </a:p>
          <a:p>
            <a:r>
              <a:rPr lang="en-US" sz="1200" dirty="0" smtClean="0">
                <a:solidFill>
                  <a:schemeClr val="bg2"/>
                </a:solidFill>
              </a:rPr>
              <a:t>	</a:t>
            </a:r>
            <a:r>
              <a:rPr lang="en-US" sz="1200" dirty="0" smtClean="0">
                <a:solidFill>
                  <a:schemeClr val="bg2"/>
                </a:solidFill>
                <a:latin typeface="Inter" charset="0"/>
                <a:ea typeface="Inter" charset="0"/>
              </a:rPr>
              <a:t>MySQL</a:t>
            </a:r>
          </a:p>
          <a:p>
            <a:r>
              <a:rPr lang="en-US" sz="1200" b="1" dirty="0" smtClean="0">
                <a:solidFill>
                  <a:schemeClr val="bg2"/>
                </a:solidFill>
              </a:rPr>
              <a:t>API:</a:t>
            </a:r>
          </a:p>
          <a:p>
            <a:r>
              <a:rPr lang="en-US" sz="1200" dirty="0" smtClean="0">
                <a:solidFill>
                  <a:schemeClr val="bg2"/>
                </a:solidFill>
              </a:rPr>
              <a:t>	</a:t>
            </a:r>
            <a:r>
              <a:rPr lang="en-US" sz="1200" dirty="0" smtClean="0">
                <a:solidFill>
                  <a:schemeClr val="bg2"/>
                </a:solidFill>
                <a:latin typeface="Inter" charset="0"/>
                <a:ea typeface="Inter" charset="0"/>
              </a:rPr>
              <a:t>REST API, TWILIO API</a:t>
            </a:r>
          </a:p>
          <a:p>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685800" y="1962150"/>
            <a:ext cx="4392176" cy="12861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Conclusion</a:t>
            </a:r>
            <a:endParaRPr sz="3200">
              <a:solidFill>
                <a:schemeClr val="lt1"/>
              </a:solidFill>
            </a:endParaRPr>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p:nvPr/>
        </p:nvSpPr>
        <p:spPr>
          <a:xfrm>
            <a:off x="50" y="0"/>
            <a:ext cx="3763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7"/>
          <p:cNvSpPr txBox="1">
            <a:spLocks noGrp="1"/>
          </p:cNvSpPr>
          <p:nvPr>
            <p:ph type="title"/>
          </p:nvPr>
        </p:nvSpPr>
        <p:spPr>
          <a:xfrm>
            <a:off x="4141075" y="1472975"/>
            <a:ext cx="4289700" cy="7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smtClean="0">
                <a:latin typeface="Arial Black" pitchFamily="34" charset="0"/>
              </a:rPr>
              <a:t>Outcome</a:t>
            </a:r>
            <a:endParaRPr b="0">
              <a:latin typeface="Arial Black" pitchFamily="34" charset="0"/>
            </a:endParaRPr>
          </a:p>
        </p:txBody>
      </p:sp>
      <p:sp>
        <p:nvSpPr>
          <p:cNvPr id="299" name="Google Shape;299;p47"/>
          <p:cNvSpPr txBox="1">
            <a:spLocks noGrp="1"/>
          </p:cNvSpPr>
          <p:nvPr>
            <p:ph type="subTitle" idx="1"/>
          </p:nvPr>
        </p:nvSpPr>
        <p:spPr>
          <a:xfrm>
            <a:off x="4667050" y="2351375"/>
            <a:ext cx="3763500" cy="14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smtClean="0"/>
              <a:t>In conclusion, we achieve our main goal which was saving precious life by overcoming lack of communication problem during car road accidents.</a:t>
            </a:r>
            <a:endParaRPr sz="1600" b="1"/>
          </a:p>
        </p:txBody>
      </p:sp>
      <p:pic>
        <p:nvPicPr>
          <p:cNvPr id="300" name="Google Shape;300;p47"/>
          <p:cNvPicPr preferRelativeResize="0"/>
          <p:nvPr/>
        </p:nvPicPr>
        <p:blipFill rotWithShape="1">
          <a:blip r:embed="rId3">
            <a:alphaModFix amt="25000"/>
          </a:blip>
          <a:srcRect l="11017" r="43603"/>
          <a:stretch/>
        </p:blipFill>
        <p:spPr>
          <a:xfrm>
            <a:off x="0" y="0"/>
            <a:ext cx="3763601" cy="51435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DF8EF26-7AD5-4E7F-95B3-9A57CF80C483}"/>
              </a:ext>
            </a:extLst>
          </p:cNvPr>
          <p:cNvSpPr txBox="1"/>
          <p:nvPr/>
        </p:nvSpPr>
        <p:spPr>
          <a:xfrm>
            <a:off x="-152400" y="3714750"/>
            <a:ext cx="9143999" cy="761747"/>
          </a:xfrm>
          <a:prstGeom prst="rect">
            <a:avLst/>
          </a:prstGeom>
          <a:noFill/>
        </p:spPr>
        <p:txBody>
          <a:bodyPr wrap="square" lIns="68580" tIns="34290" rIns="68580" bIns="34290" rtlCol="0" anchor="ctr">
            <a:spAutoFit/>
          </a:bodyPr>
          <a:lstStyle/>
          <a:p>
            <a:pPr algn="ctr"/>
            <a:r>
              <a:rPr lang="en-US" altLang="ko-KR" sz="4500" dirty="0" smtClean="0">
                <a:solidFill>
                  <a:schemeClr val="bg1"/>
                </a:solidFill>
                <a:cs typeface="Arial" pitchFamily="34" charset="0"/>
              </a:rPr>
              <a:t>T H A N K    Y O U</a:t>
            </a:r>
            <a:endParaRPr lang="ko-KR" altLang="en-US" sz="4500" dirty="0">
              <a:solidFill>
                <a:schemeClr val="bg1"/>
              </a:solidFill>
              <a:cs typeface="Arial" pitchFamily="34" charset="0"/>
            </a:endParaRPr>
          </a:p>
        </p:txBody>
      </p:sp>
    </p:spTree>
    <p:extLst>
      <p:ext uri="{BB962C8B-B14F-4D97-AF65-F5344CB8AC3E}">
        <p14:creationId xmlns="" xmlns:p14="http://schemas.microsoft.com/office/powerpoint/2010/main" val="821656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txBox="1">
            <a:spLocks noGrp="1"/>
          </p:cNvSpPr>
          <p:nvPr>
            <p:ph type="body" idx="1"/>
          </p:nvPr>
        </p:nvSpPr>
        <p:spPr>
          <a:xfrm>
            <a:off x="713225" y="1498225"/>
            <a:ext cx="7717500" cy="3130800"/>
          </a:xfrm>
          <a:prstGeom prst="rect">
            <a:avLst/>
          </a:prstGeom>
        </p:spPr>
        <p:txBody>
          <a:bodyPr spcFirstLastPara="1" wrap="square" lIns="91425" tIns="91425" rIns="91425" bIns="91425" anchor="t" anchorCtr="0">
            <a:noAutofit/>
          </a:bodyPr>
          <a:lstStyle/>
          <a:p>
            <a:pPr>
              <a:buFont typeface="Arial" pitchFamily="34" charset="0"/>
              <a:buChar char="•"/>
            </a:pPr>
            <a:r>
              <a:rPr lang="en-US" sz="1800" dirty="0" smtClean="0">
                <a:solidFill>
                  <a:schemeClr val="tx1"/>
                </a:solidFill>
                <a:latin typeface="Bahnschrift" pitchFamily="34" charset="0"/>
              </a:rPr>
              <a:t>Organized public or private social services for the assistance of disadvantaged" groups.</a:t>
            </a:r>
          </a:p>
          <a:p>
            <a:pPr>
              <a:buFont typeface="Arial" pitchFamily="34" charset="0"/>
              <a:buChar char="•"/>
            </a:pPr>
            <a:r>
              <a:rPr lang="en-US" sz="1800" dirty="0" smtClean="0">
                <a:solidFill>
                  <a:schemeClr val="tx1"/>
                </a:solidFill>
                <a:latin typeface="Bahnschrift" pitchFamily="34" charset="0"/>
              </a:rPr>
              <a:t>Some examples are Medicaid, disability, Income. low-income housing and SNAP program.</a:t>
            </a:r>
          </a:p>
          <a:p>
            <a:pPr>
              <a:buFont typeface="Arial" pitchFamily="34" charset="0"/>
              <a:buChar char="•"/>
            </a:pPr>
            <a:r>
              <a:rPr lang="en-US" sz="1800" dirty="0" smtClean="0">
                <a:solidFill>
                  <a:schemeClr val="tx1"/>
                </a:solidFill>
                <a:latin typeface="Bahnschrift" pitchFamily="34" charset="0"/>
              </a:rPr>
              <a:t>As accidents cases are increasing, we have heard about many cases, where deaths occurred due to communication gap (when accident occurred).</a:t>
            </a:r>
          </a:p>
          <a:p>
            <a:pPr>
              <a:buFont typeface="Arial" pitchFamily="34" charset="0"/>
              <a:buChar char="•"/>
            </a:pPr>
            <a:r>
              <a:rPr lang="en-US" sz="1800" dirty="0" smtClean="0">
                <a:solidFill>
                  <a:schemeClr val="tx1"/>
                </a:solidFill>
                <a:latin typeface="Bahnschrift" pitchFamily="34" charset="0"/>
              </a:rPr>
              <a:t>Social welfare signifies the attempts made by governments and voluntary organizations to help families and individuals by providing medical care and public health services, by providing services to facilitate social adjustment. </a:t>
            </a:r>
          </a:p>
          <a:p>
            <a:pPr>
              <a:buFont typeface="Arial" pitchFamily="34" charset="0"/>
              <a:buChar char="•"/>
            </a:pPr>
            <a:endParaRPr lang="en-US" sz="1200" dirty="0" smtClean="0"/>
          </a:p>
          <a:p>
            <a:pPr marL="0" lvl="0" indent="0" algn="l" rtl="0">
              <a:spcBef>
                <a:spcPts val="0"/>
              </a:spcBef>
              <a:spcAft>
                <a:spcPts val="0"/>
              </a:spcAft>
              <a:buClr>
                <a:schemeClr val="dk1"/>
              </a:buClr>
              <a:buSzPts val="1100"/>
              <a:buFont typeface="Arial"/>
              <a:buNone/>
            </a:pPr>
            <a:endParaRPr sz="1200">
              <a:solidFill>
                <a:schemeClr val="dk1"/>
              </a:solidFill>
            </a:endParaRPr>
          </a:p>
        </p:txBody>
      </p:sp>
      <p:sp>
        <p:nvSpPr>
          <p:cNvPr id="216" name="Google Shape;216;p40"/>
          <p:cNvSpPr txBox="1">
            <a:spLocks noGrp="1"/>
          </p:cNvSpPr>
          <p:nvPr>
            <p:ph type="title"/>
          </p:nvPr>
        </p:nvSpPr>
        <p:spPr>
          <a:xfrm>
            <a:off x="713225" y="401925"/>
            <a:ext cx="77175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smtClean="0"/>
              <a:t>Social</a:t>
            </a:r>
            <a:r>
              <a:rPr lang="en" dirty="0" smtClean="0"/>
              <a:t> Welfare: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22" name="Google Shape;222;p41"/>
          <p:cNvSpPr txBox="1">
            <a:spLocks noGrp="1"/>
          </p:cNvSpPr>
          <p:nvPr>
            <p:ph type="ctrTitle" idx="2"/>
          </p:nvPr>
        </p:nvSpPr>
        <p:spPr>
          <a:xfrm>
            <a:off x="1509552" y="1542775"/>
            <a:ext cx="272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bg1"/>
                </a:solidFill>
              </a:rPr>
              <a:t>The project</a:t>
            </a:r>
            <a:endParaRPr>
              <a:solidFill>
                <a:schemeClr val="bg1"/>
              </a:solidFill>
            </a:endParaRPr>
          </a:p>
        </p:txBody>
      </p:sp>
      <p:sp>
        <p:nvSpPr>
          <p:cNvPr id="223" name="Google Shape;223;p41"/>
          <p:cNvSpPr txBox="1">
            <a:spLocks noGrp="1"/>
          </p:cNvSpPr>
          <p:nvPr>
            <p:ph type="subTitle" idx="1"/>
          </p:nvPr>
        </p:nvSpPr>
        <p:spPr>
          <a:xfrm>
            <a:off x="1509550" y="1956396"/>
            <a:ext cx="2724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US" dirty="0" smtClean="0"/>
              <a:t>IOT in Vehicles</a:t>
            </a:r>
            <a:endParaRPr/>
          </a:p>
        </p:txBody>
      </p:sp>
      <p:sp>
        <p:nvSpPr>
          <p:cNvPr id="224" name="Google Shape;224;p41"/>
          <p:cNvSpPr txBox="1">
            <a:spLocks noGrp="1"/>
          </p:cNvSpPr>
          <p:nvPr>
            <p:ph type="title" idx="3"/>
          </p:nvPr>
        </p:nvSpPr>
        <p:spPr>
          <a:xfrm>
            <a:off x="713350" y="1610524"/>
            <a:ext cx="859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a:p>
        </p:txBody>
      </p:sp>
      <p:sp>
        <p:nvSpPr>
          <p:cNvPr id="225" name="Google Shape;225;p41"/>
          <p:cNvSpPr txBox="1">
            <a:spLocks noGrp="1"/>
          </p:cNvSpPr>
          <p:nvPr>
            <p:ph type="ctrTitle" idx="4"/>
          </p:nvPr>
        </p:nvSpPr>
        <p:spPr>
          <a:xfrm>
            <a:off x="1509552" y="2608188"/>
            <a:ext cx="4129248" cy="6493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Problem</a:t>
            </a:r>
            <a:endParaRPr sz="2000"/>
          </a:p>
        </p:txBody>
      </p:sp>
      <p:sp>
        <p:nvSpPr>
          <p:cNvPr id="226" name="Google Shape;226;p41"/>
          <p:cNvSpPr txBox="1">
            <a:spLocks noGrp="1"/>
          </p:cNvSpPr>
          <p:nvPr>
            <p:ph type="subTitle" idx="5"/>
          </p:nvPr>
        </p:nvSpPr>
        <p:spPr>
          <a:xfrm>
            <a:off x="1509550" y="3022750"/>
            <a:ext cx="2724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smtClean="0"/>
              <a:t>Increasing Death Rate due to lack of communication during Accident</a:t>
            </a:r>
            <a:r>
              <a:rPr lang="en" dirty="0" smtClean="0"/>
              <a:t>.</a:t>
            </a:r>
            <a:endParaRPr/>
          </a:p>
        </p:txBody>
      </p:sp>
      <p:sp>
        <p:nvSpPr>
          <p:cNvPr id="227" name="Google Shape;227;p41"/>
          <p:cNvSpPr txBox="1">
            <a:spLocks noGrp="1"/>
          </p:cNvSpPr>
          <p:nvPr>
            <p:ph type="title" idx="6"/>
          </p:nvPr>
        </p:nvSpPr>
        <p:spPr>
          <a:xfrm>
            <a:off x="713350" y="2683168"/>
            <a:ext cx="859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a:p>
        </p:txBody>
      </p:sp>
      <p:sp>
        <p:nvSpPr>
          <p:cNvPr id="228" name="Google Shape;228;p41"/>
          <p:cNvSpPr txBox="1">
            <a:spLocks noGrp="1"/>
          </p:cNvSpPr>
          <p:nvPr>
            <p:ph type="ctrTitle" idx="7"/>
          </p:nvPr>
        </p:nvSpPr>
        <p:spPr>
          <a:xfrm>
            <a:off x="1509552" y="3673601"/>
            <a:ext cx="272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goals</a:t>
            </a:r>
            <a:endParaRPr/>
          </a:p>
        </p:txBody>
      </p:sp>
      <p:sp>
        <p:nvSpPr>
          <p:cNvPr id="229" name="Google Shape;229;p41"/>
          <p:cNvSpPr txBox="1">
            <a:spLocks noGrp="1"/>
          </p:cNvSpPr>
          <p:nvPr>
            <p:ph type="subTitle" idx="8"/>
          </p:nvPr>
        </p:nvSpPr>
        <p:spPr>
          <a:xfrm>
            <a:off x="1509550" y="4087700"/>
            <a:ext cx="2724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dirty="0" smtClean="0"/>
              <a:t>T</a:t>
            </a:r>
            <a:r>
              <a:rPr lang="en" sz="1200" dirty="0" smtClean="0"/>
              <a:t>o reduce death rates during accidents due to lack of communication</a:t>
            </a:r>
            <a:r>
              <a:rPr lang="en" dirty="0" smtClean="0"/>
              <a:t>.</a:t>
            </a:r>
            <a:endParaRPr/>
          </a:p>
        </p:txBody>
      </p:sp>
      <p:sp>
        <p:nvSpPr>
          <p:cNvPr id="230" name="Google Shape;230;p41"/>
          <p:cNvSpPr txBox="1">
            <a:spLocks noGrp="1"/>
          </p:cNvSpPr>
          <p:nvPr>
            <p:ph type="title" idx="9"/>
          </p:nvPr>
        </p:nvSpPr>
        <p:spPr>
          <a:xfrm>
            <a:off x="713350" y="3746443"/>
            <a:ext cx="859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a:p>
        </p:txBody>
      </p:sp>
      <p:sp>
        <p:nvSpPr>
          <p:cNvPr id="231" name="Google Shape;231;p41"/>
          <p:cNvSpPr txBox="1">
            <a:spLocks noGrp="1"/>
          </p:cNvSpPr>
          <p:nvPr>
            <p:ph type="ctrTitle" idx="13"/>
          </p:nvPr>
        </p:nvSpPr>
        <p:spPr>
          <a:xfrm>
            <a:off x="5711369" y="1542775"/>
            <a:ext cx="2727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Solution</a:t>
            </a:r>
            <a:endParaRPr/>
          </a:p>
        </p:txBody>
      </p:sp>
      <p:sp>
        <p:nvSpPr>
          <p:cNvPr id="232" name="Google Shape;232;p41"/>
          <p:cNvSpPr txBox="1">
            <a:spLocks noGrp="1"/>
          </p:cNvSpPr>
          <p:nvPr>
            <p:ph type="subTitle" idx="14"/>
          </p:nvPr>
        </p:nvSpPr>
        <p:spPr>
          <a:xfrm>
            <a:off x="5712254" y="1956396"/>
            <a:ext cx="2721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smtClean="0"/>
              <a:t>IOT Device solves lack of communication during road Accidents.</a:t>
            </a:r>
            <a:endParaRPr sz="1200"/>
          </a:p>
        </p:txBody>
      </p:sp>
      <p:sp>
        <p:nvSpPr>
          <p:cNvPr id="233" name="Google Shape;233;p41"/>
          <p:cNvSpPr txBox="1">
            <a:spLocks noGrp="1"/>
          </p:cNvSpPr>
          <p:nvPr>
            <p:ph type="title" idx="15"/>
          </p:nvPr>
        </p:nvSpPr>
        <p:spPr>
          <a:xfrm>
            <a:off x="4914511" y="1610524"/>
            <a:ext cx="863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34" name="Google Shape;234;p41"/>
          <p:cNvSpPr txBox="1">
            <a:spLocks noGrp="1"/>
          </p:cNvSpPr>
          <p:nvPr>
            <p:ph type="ctrTitle" idx="16"/>
          </p:nvPr>
        </p:nvSpPr>
        <p:spPr>
          <a:xfrm>
            <a:off x="5711369" y="2608180"/>
            <a:ext cx="2727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Blockdiagram</a:t>
            </a:r>
            <a:endParaRPr/>
          </a:p>
        </p:txBody>
      </p:sp>
      <p:sp>
        <p:nvSpPr>
          <p:cNvPr id="235" name="Google Shape;235;p41"/>
          <p:cNvSpPr txBox="1">
            <a:spLocks noGrp="1"/>
          </p:cNvSpPr>
          <p:nvPr>
            <p:ph type="subTitle" idx="17"/>
          </p:nvPr>
        </p:nvSpPr>
        <p:spPr>
          <a:xfrm>
            <a:off x="5712254" y="3021326"/>
            <a:ext cx="2721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bg1"/>
              </a:buClr>
              <a:buSzPts val="1100"/>
              <a:buFont typeface="Wingdings" pitchFamily="2" charset="2"/>
              <a:buChar char="q"/>
            </a:pPr>
            <a:r>
              <a:rPr lang="en-US" dirty="0" smtClean="0"/>
              <a:t> Air bag system</a:t>
            </a:r>
          </a:p>
          <a:p>
            <a:pPr marL="0" lvl="0" indent="0" algn="l" rtl="0">
              <a:spcBef>
                <a:spcPts val="0"/>
              </a:spcBef>
              <a:spcAft>
                <a:spcPts val="0"/>
              </a:spcAft>
              <a:buClr>
                <a:schemeClr val="bg1"/>
              </a:buClr>
              <a:buSzPts val="1100"/>
              <a:buFont typeface="Wingdings" pitchFamily="2" charset="2"/>
              <a:buChar char="q"/>
            </a:pPr>
            <a:r>
              <a:rPr lang="en-US" dirty="0" smtClean="0"/>
              <a:t>Implementation Diagram</a:t>
            </a:r>
            <a:endParaRPr/>
          </a:p>
        </p:txBody>
      </p:sp>
      <p:sp>
        <p:nvSpPr>
          <p:cNvPr id="236" name="Google Shape;236;p41"/>
          <p:cNvSpPr txBox="1">
            <a:spLocks noGrp="1"/>
          </p:cNvSpPr>
          <p:nvPr>
            <p:ph type="title" idx="18"/>
          </p:nvPr>
        </p:nvSpPr>
        <p:spPr>
          <a:xfrm>
            <a:off x="4914511" y="2683168"/>
            <a:ext cx="863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a:p>
        </p:txBody>
      </p:sp>
      <p:sp>
        <p:nvSpPr>
          <p:cNvPr id="237" name="Google Shape;237;p41"/>
          <p:cNvSpPr txBox="1">
            <a:spLocks noGrp="1"/>
          </p:cNvSpPr>
          <p:nvPr>
            <p:ph type="ctrTitle" idx="19"/>
          </p:nvPr>
        </p:nvSpPr>
        <p:spPr>
          <a:xfrm>
            <a:off x="5712247" y="3673575"/>
            <a:ext cx="2721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Conclusion</a:t>
            </a:r>
            <a:endParaRPr/>
          </a:p>
        </p:txBody>
      </p:sp>
      <p:sp>
        <p:nvSpPr>
          <p:cNvPr id="238" name="Google Shape;238;p41"/>
          <p:cNvSpPr txBox="1">
            <a:spLocks noGrp="1"/>
          </p:cNvSpPr>
          <p:nvPr>
            <p:ph type="subTitle" idx="20"/>
          </p:nvPr>
        </p:nvSpPr>
        <p:spPr>
          <a:xfrm>
            <a:off x="5712248" y="4086725"/>
            <a:ext cx="2727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smtClean="0"/>
              <a:t>Victim gets help due to communication and gets aid as early as possible.</a:t>
            </a:r>
            <a:endParaRPr sz="1200"/>
          </a:p>
        </p:txBody>
      </p:sp>
      <p:sp>
        <p:nvSpPr>
          <p:cNvPr id="239" name="Google Shape;239;p41"/>
          <p:cNvSpPr txBox="1">
            <a:spLocks noGrp="1"/>
          </p:cNvSpPr>
          <p:nvPr>
            <p:ph type="title" idx="21"/>
          </p:nvPr>
        </p:nvSpPr>
        <p:spPr>
          <a:xfrm>
            <a:off x="4914511" y="3746443"/>
            <a:ext cx="863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a:p>
        </p:txBody>
      </p:sp>
      <p:cxnSp>
        <p:nvCxnSpPr>
          <p:cNvPr id="240" name="Google Shape;240;p41"/>
          <p:cNvCxnSpPr/>
          <p:nvPr/>
        </p:nvCxnSpPr>
        <p:spPr>
          <a:xfrm rot="10800000">
            <a:off x="815650" y="2417069"/>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41"/>
          <p:cNvCxnSpPr/>
          <p:nvPr/>
        </p:nvCxnSpPr>
        <p:spPr>
          <a:xfrm rot="10800000">
            <a:off x="5012450" y="2417069"/>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41"/>
          <p:cNvCxnSpPr/>
          <p:nvPr/>
        </p:nvCxnSpPr>
        <p:spPr>
          <a:xfrm rot="10800000">
            <a:off x="815650" y="3491819"/>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41"/>
          <p:cNvCxnSpPr/>
          <p:nvPr/>
        </p:nvCxnSpPr>
        <p:spPr>
          <a:xfrm rot="10800000">
            <a:off x="5012450" y="3491819"/>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4" name="Google Shape;244;p41"/>
          <p:cNvCxnSpPr/>
          <p:nvPr/>
        </p:nvCxnSpPr>
        <p:spPr>
          <a:xfrm rot="10800000">
            <a:off x="815650" y="4551219"/>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5" name="Google Shape;245;p41"/>
          <p:cNvCxnSpPr/>
          <p:nvPr/>
        </p:nvCxnSpPr>
        <p:spPr>
          <a:xfrm rot="10800000">
            <a:off x="5012450" y="4551219"/>
            <a:ext cx="66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5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The </a:t>
            </a:r>
            <a:endParaRPr>
              <a:solidFill>
                <a:schemeClr val="lt1"/>
              </a:solidFill>
            </a:endParaRPr>
          </a:p>
          <a:p>
            <a:pPr marL="0" lvl="0" indent="0" algn="l" rtl="0">
              <a:spcBef>
                <a:spcPts val="0"/>
              </a:spcBef>
              <a:spcAft>
                <a:spcPts val="0"/>
              </a:spcAft>
              <a:buNone/>
            </a:pPr>
            <a:r>
              <a:rPr lang="en" dirty="0"/>
              <a:t>P</a:t>
            </a:r>
            <a:r>
              <a:rPr lang="en" dirty="0" smtClean="0">
                <a:solidFill>
                  <a:schemeClr val="lt1"/>
                </a:solidFill>
              </a:rPr>
              <a:t>roject</a:t>
            </a:r>
            <a:endParaRPr>
              <a:solidFill>
                <a:schemeClr val="lt1"/>
              </a:solidFill>
            </a:endParaRPr>
          </a:p>
        </p:txBody>
      </p:sp>
      <p:sp>
        <p:nvSpPr>
          <p:cNvPr id="256" name="Google Shape;256;p42"/>
          <p:cNvSpPr txBox="1">
            <a:spLocks noGrp="1"/>
          </p:cNvSpPr>
          <p:nvPr>
            <p:ph type="subTitle" idx="1"/>
          </p:nvPr>
        </p:nvSpPr>
        <p:spPr>
          <a:xfrm>
            <a:off x="713225" y="3488838"/>
            <a:ext cx="3646200" cy="7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dirty="0" smtClean="0">
                <a:latin typeface="Arial Black" pitchFamily="34" charset="0"/>
              </a:rPr>
              <a:t>IOT IN VEHICLES</a:t>
            </a:r>
            <a:endParaRPr sz="2000">
              <a:latin typeface="Arial Black" pitchFamily="34" charset="0"/>
            </a:endParaRPr>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3"/>
          <p:cNvSpPr txBox="1">
            <a:spLocks noGrp="1"/>
          </p:cNvSpPr>
          <p:nvPr>
            <p:ph type="subTitle" idx="4294967295"/>
          </p:nvPr>
        </p:nvSpPr>
        <p:spPr>
          <a:xfrm>
            <a:off x="4572000" y="2317200"/>
            <a:ext cx="3858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These are semi-autonomous cars infused with IoT that, in addition to making decisions, control a portion of the vehicle's operations to prevent accidents </a:t>
            </a:r>
            <a:endParaRPr/>
          </a:p>
        </p:txBody>
      </p:sp>
      <p:pic>
        <p:nvPicPr>
          <p:cNvPr id="265" name="Google Shape;265;p43"/>
          <p:cNvPicPr preferRelativeResize="0"/>
          <p:nvPr/>
        </p:nvPicPr>
        <p:blipFill rotWithShape="1">
          <a:blip r:embed="rId3">
            <a:alphaModFix amt="25000"/>
          </a:blip>
          <a:srcRect t="6638" r="4315"/>
          <a:stretch/>
        </p:blipFill>
        <p:spPr>
          <a:xfrm>
            <a:off x="0" y="0"/>
            <a:ext cx="3505425" cy="5143500"/>
          </a:xfrm>
          <a:prstGeom prst="rect">
            <a:avLst/>
          </a:prstGeom>
          <a:noFill/>
          <a:ln>
            <a:noFill/>
          </a:ln>
        </p:spPr>
      </p:pic>
      <p:sp>
        <p:nvSpPr>
          <p:cNvPr id="6" name="TextBox 5"/>
          <p:cNvSpPr txBox="1"/>
          <p:nvPr/>
        </p:nvSpPr>
        <p:spPr>
          <a:xfrm>
            <a:off x="3962400" y="666750"/>
            <a:ext cx="4191000" cy="2554545"/>
          </a:xfrm>
          <a:prstGeom prst="rect">
            <a:avLst/>
          </a:prstGeom>
          <a:noFill/>
        </p:spPr>
        <p:txBody>
          <a:bodyPr wrap="square" rtlCol="0">
            <a:spAutoFit/>
          </a:bodyPr>
          <a:lstStyle/>
          <a:p>
            <a:r>
              <a:rPr lang="en-US" sz="3200" b="1" dirty="0" smtClean="0">
                <a:solidFill>
                  <a:schemeClr val="bg1"/>
                </a:solidFill>
              </a:rPr>
              <a:t>Aim:</a:t>
            </a:r>
          </a:p>
          <a:p>
            <a:r>
              <a:rPr lang="en-US" sz="3200" dirty="0" smtClean="0">
                <a:solidFill>
                  <a:schemeClr val="bg1"/>
                </a:solidFill>
              </a:rPr>
              <a:t>	</a:t>
            </a:r>
            <a:r>
              <a:rPr lang="en-US" sz="2400" dirty="0" smtClean="0">
                <a:solidFill>
                  <a:schemeClr val="bg1"/>
                </a:solidFill>
              </a:rPr>
              <a:t>To Reduce the Death Rate </a:t>
            </a:r>
            <a:r>
              <a:rPr lang="en-US" sz="2400" dirty="0" smtClean="0">
                <a:solidFill>
                  <a:schemeClr val="bg1"/>
                </a:solidFill>
              </a:rPr>
              <a:t>which occurs due to lack of communication or delay in communication in car Accidents.</a:t>
            </a:r>
            <a:endParaRPr lang="en-US" sz="1100" dirty="0">
              <a:solidFill>
                <a:schemeClr val="bg1"/>
              </a:solidFill>
            </a:endParaRPr>
          </a:p>
        </p:txBody>
      </p:sp>
      <p:sp>
        <p:nvSpPr>
          <p:cNvPr id="7" name="TextBox 6"/>
          <p:cNvSpPr txBox="1"/>
          <p:nvPr/>
        </p:nvSpPr>
        <p:spPr>
          <a:xfrm>
            <a:off x="4038600" y="1657350"/>
            <a:ext cx="3810000" cy="307777"/>
          </a:xfrm>
          <a:prstGeom prst="rect">
            <a:avLst/>
          </a:prstGeom>
          <a:noFill/>
        </p:spPr>
        <p:txBody>
          <a:bodyPr wrap="square" rtlCol="0">
            <a:spAutoFit/>
          </a:bodyPr>
          <a:lstStyle/>
          <a:p>
            <a:endParaRPr lang="en-US" dirty="0">
              <a:solidFill>
                <a:schemeClr val="bg1"/>
              </a:solidFill>
            </a:endParaRPr>
          </a:p>
        </p:txBody>
      </p:sp>
      <p:pic>
        <p:nvPicPr>
          <p:cNvPr id="8" name="Picture 7" descr="raccident.png"/>
          <p:cNvPicPr>
            <a:picLocks noChangeAspect="1"/>
          </p:cNvPicPr>
          <p:nvPr/>
        </p:nvPicPr>
        <p:blipFill>
          <a:blip r:embed="rId4"/>
          <a:stretch>
            <a:fillRect/>
          </a:stretch>
        </p:blipFill>
        <p:spPr>
          <a:xfrm>
            <a:off x="6553200" y="3486150"/>
            <a:ext cx="2346540" cy="14573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Problem Statement</a:t>
            </a:r>
            <a:endParaRPr sz="3200">
              <a:solidFill>
                <a:schemeClr val="lt1"/>
              </a:solidFill>
            </a:endParaRPr>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3"/>
          <p:cNvSpPr txBox="1">
            <a:spLocks noGrp="1"/>
          </p:cNvSpPr>
          <p:nvPr>
            <p:ph type="subTitle" idx="4294967295"/>
          </p:nvPr>
        </p:nvSpPr>
        <p:spPr>
          <a:xfrm>
            <a:off x="4572000" y="2317200"/>
            <a:ext cx="3858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These are semi-autonomous cars infused with IoT that, in addition to making decisions, control a portion of the vehicle's operations to prevent accidents </a:t>
            </a:r>
            <a:endParaRPr/>
          </a:p>
        </p:txBody>
      </p:sp>
      <p:pic>
        <p:nvPicPr>
          <p:cNvPr id="265" name="Google Shape;265;p43"/>
          <p:cNvPicPr preferRelativeResize="0"/>
          <p:nvPr/>
        </p:nvPicPr>
        <p:blipFill rotWithShape="1">
          <a:blip r:embed="rId3">
            <a:alphaModFix amt="25000"/>
          </a:blip>
          <a:srcRect t="6638" r="4315"/>
          <a:stretch/>
        </p:blipFill>
        <p:spPr>
          <a:xfrm>
            <a:off x="0" y="0"/>
            <a:ext cx="3505425" cy="5143500"/>
          </a:xfrm>
          <a:prstGeom prst="rect">
            <a:avLst/>
          </a:prstGeom>
          <a:noFill/>
          <a:ln>
            <a:noFill/>
          </a:ln>
        </p:spPr>
      </p:pic>
      <p:sp>
        <p:nvSpPr>
          <p:cNvPr id="6" name="TextBox 5"/>
          <p:cNvSpPr txBox="1"/>
          <p:nvPr/>
        </p:nvSpPr>
        <p:spPr>
          <a:xfrm>
            <a:off x="3962400" y="666750"/>
            <a:ext cx="3810000" cy="584775"/>
          </a:xfrm>
          <a:prstGeom prst="rect">
            <a:avLst/>
          </a:prstGeom>
          <a:noFill/>
        </p:spPr>
        <p:txBody>
          <a:bodyPr wrap="square" rtlCol="0">
            <a:spAutoFit/>
          </a:bodyPr>
          <a:lstStyle/>
          <a:p>
            <a:r>
              <a:rPr lang="en-US" sz="3200" dirty="0" smtClean="0">
                <a:solidFill>
                  <a:schemeClr val="bg1"/>
                </a:solidFill>
              </a:rPr>
              <a:t>Problem:</a:t>
            </a:r>
            <a:endParaRPr lang="en-US" dirty="0">
              <a:solidFill>
                <a:schemeClr val="bg1"/>
              </a:solidFill>
            </a:endParaRPr>
          </a:p>
        </p:txBody>
      </p:sp>
      <p:sp>
        <p:nvSpPr>
          <p:cNvPr id="7" name="TextBox 6"/>
          <p:cNvSpPr txBox="1"/>
          <p:nvPr/>
        </p:nvSpPr>
        <p:spPr>
          <a:xfrm>
            <a:off x="4038600" y="1657350"/>
            <a:ext cx="3810000" cy="307777"/>
          </a:xfrm>
          <a:prstGeom prst="rect">
            <a:avLst/>
          </a:prstGeom>
          <a:noFill/>
        </p:spPr>
        <p:txBody>
          <a:bodyPr wrap="square" rtlCol="0">
            <a:spAutoFit/>
          </a:bodyPr>
          <a:lstStyle/>
          <a:p>
            <a:endParaRPr lang="en-US" dirty="0">
              <a:solidFill>
                <a:schemeClr val="bg1"/>
              </a:solidFill>
            </a:endParaRPr>
          </a:p>
        </p:txBody>
      </p:sp>
      <p:sp>
        <p:nvSpPr>
          <p:cNvPr id="8" name="TextBox 7"/>
          <p:cNvSpPr txBox="1"/>
          <p:nvPr/>
        </p:nvSpPr>
        <p:spPr>
          <a:xfrm>
            <a:off x="4038600" y="1388626"/>
            <a:ext cx="4800600" cy="3539430"/>
          </a:xfrm>
          <a:prstGeom prst="rect">
            <a:avLst/>
          </a:prstGeom>
          <a:noFill/>
        </p:spPr>
        <p:txBody>
          <a:bodyPr wrap="square" rtlCol="0">
            <a:spAutoFit/>
          </a:bodyPr>
          <a:lstStyle/>
          <a:p>
            <a:pPr>
              <a:buClr>
                <a:schemeClr val="bg1"/>
              </a:buClr>
              <a:buFont typeface="Wingdings" pitchFamily="2" charset="2"/>
              <a:buChar char="q"/>
            </a:pPr>
            <a:r>
              <a:rPr lang="en-US" dirty="0" smtClean="0">
                <a:solidFill>
                  <a:schemeClr val="bg1"/>
                </a:solidFill>
              </a:rPr>
              <a:t> About 450,000 accidents take place in India annually, of which </a:t>
            </a:r>
            <a:r>
              <a:rPr lang="en-US" b="1" dirty="0" smtClean="0">
                <a:solidFill>
                  <a:schemeClr val="bg1"/>
                </a:solidFill>
              </a:rPr>
              <a:t>150,000 people die</a:t>
            </a:r>
            <a:r>
              <a:rPr lang="en-US" dirty="0" smtClean="0">
                <a:solidFill>
                  <a:schemeClr val="bg1"/>
                </a:solidFill>
              </a:rPr>
              <a:t>. </a:t>
            </a:r>
          </a:p>
          <a:p>
            <a:pPr>
              <a:buClr>
                <a:schemeClr val="bg1"/>
              </a:buClr>
            </a:pPr>
            <a:endParaRPr lang="en-US" dirty="0" smtClean="0">
              <a:solidFill>
                <a:schemeClr val="bg1"/>
              </a:solidFill>
            </a:endParaRPr>
          </a:p>
          <a:p>
            <a:pPr>
              <a:buClr>
                <a:schemeClr val="bg1"/>
              </a:buClr>
              <a:buFont typeface="Wingdings" pitchFamily="2" charset="2"/>
              <a:buChar char="q"/>
            </a:pPr>
            <a:r>
              <a:rPr lang="en-US" dirty="0" smtClean="0">
                <a:solidFill>
                  <a:schemeClr val="bg1"/>
                </a:solidFill>
              </a:rPr>
              <a:t> When a road accident occurs, the police communications officer, generally receives the first call.</a:t>
            </a:r>
          </a:p>
          <a:p>
            <a:pPr>
              <a:buClr>
                <a:schemeClr val="bg1"/>
              </a:buClr>
            </a:pPr>
            <a:endParaRPr lang="en-US" dirty="0" smtClean="0">
              <a:solidFill>
                <a:schemeClr val="bg1"/>
              </a:solidFill>
            </a:endParaRPr>
          </a:p>
          <a:p>
            <a:pPr>
              <a:buClr>
                <a:schemeClr val="bg1"/>
              </a:buClr>
              <a:buFont typeface="Wingdings" pitchFamily="2" charset="2"/>
              <a:buChar char="q"/>
            </a:pPr>
            <a:r>
              <a:rPr lang="en-US" dirty="0" smtClean="0">
                <a:solidFill>
                  <a:schemeClr val="bg1"/>
                </a:solidFill>
              </a:rPr>
              <a:t> If the caller reports injuries, the emergency medical services dispatcher is notified immediately; but if the caller is uncertain of injuries, the operator may wait. </a:t>
            </a:r>
          </a:p>
          <a:p>
            <a:pPr>
              <a:buClr>
                <a:schemeClr val="bg1"/>
              </a:buClr>
            </a:pPr>
            <a:endParaRPr lang="en-US" dirty="0" smtClean="0">
              <a:solidFill>
                <a:schemeClr val="bg1"/>
              </a:solidFill>
            </a:endParaRPr>
          </a:p>
          <a:p>
            <a:pPr>
              <a:buClr>
                <a:schemeClr val="bg1"/>
              </a:buClr>
              <a:buFont typeface="Wingdings" pitchFamily="2" charset="2"/>
              <a:buChar char="q"/>
            </a:pPr>
            <a:r>
              <a:rPr lang="en-US" dirty="0" smtClean="0">
                <a:solidFill>
                  <a:schemeClr val="bg1"/>
                </a:solidFill>
              </a:rPr>
              <a:t> Most often an ambulance is not needed. </a:t>
            </a:r>
          </a:p>
          <a:p>
            <a:pPr>
              <a:buClr>
                <a:schemeClr val="bg1"/>
              </a:buClr>
            </a:pPr>
            <a:endParaRPr lang="en-US" dirty="0" smtClean="0">
              <a:solidFill>
                <a:schemeClr val="bg1"/>
              </a:solidFill>
            </a:endParaRPr>
          </a:p>
          <a:p>
            <a:pPr>
              <a:buClr>
                <a:schemeClr val="bg1"/>
              </a:buClr>
              <a:buFont typeface="Wingdings" pitchFamily="2" charset="2"/>
              <a:buChar char="q"/>
            </a:pPr>
            <a:r>
              <a:rPr lang="en-US" dirty="0" smtClean="0">
                <a:solidFill>
                  <a:schemeClr val="bg1"/>
                </a:solidFill>
              </a:rPr>
              <a:t> However, in nearly 27% of fatal road accidents in India, waiting for confirmation of need resulted in a delay of 5 minutes or more in the dispatch of an ambulance.</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Project Goal</a:t>
            </a:r>
            <a:endParaRPr sz="3200">
              <a:solidFill>
                <a:schemeClr val="lt1"/>
              </a:solidFill>
            </a:endParaRPr>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IoT in Vehicles: Self Driving Car Project Proposal by Slidesgo">
  <a:themeElements>
    <a:clrScheme name="Simple Light">
      <a:dk1>
        <a:srgbClr val="000000"/>
      </a:dk1>
      <a:lt1>
        <a:srgbClr val="FFFFFF"/>
      </a:lt1>
      <a:dk2>
        <a:srgbClr val="382DA4"/>
      </a:dk2>
      <a:lt2>
        <a:srgbClr val="FFFFFF"/>
      </a:lt2>
      <a:accent1>
        <a:srgbClr val="FFFFFF"/>
      </a:accent1>
      <a:accent2>
        <a:srgbClr val="FFFFFF"/>
      </a:accent2>
      <a:accent3>
        <a:srgbClr val="FFFFFF"/>
      </a:accent3>
      <a:accent4>
        <a:srgbClr val="FFFFFF"/>
      </a:accent4>
      <a:accent5>
        <a:srgbClr val="FFFFFF"/>
      </a:accent5>
      <a:accent6>
        <a:srgbClr val="FFFFFF"/>
      </a:accent6>
      <a:hlink>
        <a:srgbClr val="382D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746</Words>
  <PresentationFormat>On-screen Show (16:9)</PresentationFormat>
  <Paragraphs>141</Paragraphs>
  <Slides>27</Slides>
  <Notes>18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0</vt:i4>
      </vt:variant>
      <vt:variant>
        <vt:lpstr>Slide Titles</vt:lpstr>
      </vt:variant>
      <vt:variant>
        <vt:i4>27</vt:i4>
      </vt:variant>
    </vt:vector>
  </HeadingPairs>
  <TitlesOfParts>
    <vt:vector size="39" baseType="lpstr">
      <vt:lpstr>Arial</vt:lpstr>
      <vt:lpstr>맑은 고딕</vt:lpstr>
      <vt:lpstr>Lexend Mega</vt:lpstr>
      <vt:lpstr>Inter</vt:lpstr>
      <vt:lpstr>Bahnschrift</vt:lpstr>
      <vt:lpstr>Lexend Mega Black</vt:lpstr>
      <vt:lpstr>Wingdings</vt:lpstr>
      <vt:lpstr>Arial Black</vt:lpstr>
      <vt:lpstr>Berlin Sans FB</vt:lpstr>
      <vt:lpstr>Roboto Condensed Light</vt:lpstr>
      <vt:lpstr>Fira Sans Extra Condensed Medium</vt:lpstr>
      <vt:lpstr>IoT in Vehicles: Self Driving Car Project Proposal by Slidesgo</vt:lpstr>
      <vt:lpstr>Slide 1</vt:lpstr>
      <vt:lpstr>Our team</vt:lpstr>
      <vt:lpstr>Social Welfare:</vt:lpstr>
      <vt:lpstr>Table of contents</vt:lpstr>
      <vt:lpstr>The  Project</vt:lpstr>
      <vt:lpstr>Slide 6</vt:lpstr>
      <vt:lpstr>Problem Statement</vt:lpstr>
      <vt:lpstr>Slide 8</vt:lpstr>
      <vt:lpstr>Project Goal</vt:lpstr>
      <vt:lpstr>Main Aim of Project</vt:lpstr>
      <vt:lpstr>Solution  &amp; Working</vt:lpstr>
      <vt:lpstr>Solution:</vt:lpstr>
      <vt:lpstr>Slide 13</vt:lpstr>
      <vt:lpstr>Major requirements</vt:lpstr>
      <vt:lpstr>Major requirements</vt:lpstr>
      <vt:lpstr>Slide 16</vt:lpstr>
      <vt:lpstr>Slide 17</vt:lpstr>
      <vt:lpstr>Slide 18</vt:lpstr>
      <vt:lpstr>Blockdiagram</vt:lpstr>
      <vt:lpstr>Slide 20</vt:lpstr>
      <vt:lpstr>Slide 21</vt:lpstr>
      <vt:lpstr>Concept </vt:lpstr>
      <vt:lpstr>Further Implementation</vt:lpstr>
      <vt:lpstr>Further Implementation</vt:lpstr>
      <vt:lpstr>Conclusion</vt:lpstr>
      <vt:lpstr>Outcome</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MCA</cp:lastModifiedBy>
  <cp:revision>67</cp:revision>
  <dcterms:modified xsi:type="dcterms:W3CDTF">2022-04-30T21:01:49Z</dcterms:modified>
</cp:coreProperties>
</file>